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28" r:id="rId3"/>
    <p:sldId id="257" r:id="rId4"/>
    <p:sldId id="288" r:id="rId5"/>
    <p:sldId id="337" r:id="rId6"/>
    <p:sldId id="294" r:id="rId7"/>
    <p:sldId id="303" r:id="rId8"/>
    <p:sldId id="304" r:id="rId9"/>
    <p:sldId id="305" r:id="rId10"/>
    <p:sldId id="306" r:id="rId11"/>
    <p:sldId id="331" r:id="rId12"/>
    <p:sldId id="286" r:id="rId13"/>
    <p:sldId id="260" r:id="rId14"/>
    <p:sldId id="291" r:id="rId15"/>
    <p:sldId id="339" r:id="rId16"/>
    <p:sldId id="289" r:id="rId17"/>
    <p:sldId id="295" r:id="rId18"/>
    <p:sldId id="296" r:id="rId19"/>
    <p:sldId id="297" r:id="rId20"/>
    <p:sldId id="298" r:id="rId21"/>
    <p:sldId id="299" r:id="rId22"/>
    <p:sldId id="300" r:id="rId23"/>
    <p:sldId id="290" r:id="rId24"/>
    <p:sldId id="330" r:id="rId25"/>
    <p:sldId id="307" r:id="rId26"/>
    <p:sldId id="308" r:id="rId27"/>
    <p:sldId id="309" r:id="rId28"/>
    <p:sldId id="310" r:id="rId29"/>
    <p:sldId id="311" r:id="rId30"/>
    <p:sldId id="312" r:id="rId31"/>
    <p:sldId id="313" r:id="rId32"/>
    <p:sldId id="314" r:id="rId33"/>
    <p:sldId id="329" r:id="rId34"/>
    <p:sldId id="316" r:id="rId35"/>
    <p:sldId id="336" r:id="rId36"/>
    <p:sldId id="318" r:id="rId37"/>
    <p:sldId id="319" r:id="rId38"/>
    <p:sldId id="320" r:id="rId39"/>
    <p:sldId id="321" r:id="rId40"/>
    <p:sldId id="322" r:id="rId41"/>
    <p:sldId id="323" r:id="rId42"/>
    <p:sldId id="301" r:id="rId43"/>
    <p:sldId id="302" r:id="rId44"/>
    <p:sldId id="332" r:id="rId45"/>
    <p:sldId id="333" r:id="rId46"/>
    <p:sldId id="334" r:id="rId47"/>
    <p:sldId id="335" r:id="rId48"/>
    <p:sldId id="325" r:id="rId49"/>
    <p:sldId id="326" r:id="rId50"/>
    <p:sldId id="327" r:id="rId51"/>
    <p:sldId id="338" r:id="rId52"/>
    <p:sldId id="281" r:id="rId5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72" autoAdjust="0"/>
    <p:restoredTop sz="86470" autoAdjust="0"/>
  </p:normalViewPr>
  <p:slideViewPr>
    <p:cSldViewPr snapToGrid="0">
      <p:cViewPr varScale="1">
        <p:scale>
          <a:sx n="100" d="100"/>
          <a:sy n="100" d="100"/>
        </p:scale>
        <p:origin x="-104" y="13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2019/4/25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56330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49084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86717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7227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127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1421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27811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78470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386790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691619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19</a:t>
            </a:fld>
            <a:endParaRPr lang="zh-CN" altLang="en-US"/>
          </a:p>
        </p:txBody>
      </p:sp>
    </p:spTree>
    <p:extLst>
      <p:ext uri="{BB962C8B-B14F-4D97-AF65-F5344CB8AC3E}">
        <p14:creationId xmlns:p14="http://schemas.microsoft.com/office/powerpoint/2010/main" val="371009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107729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20</a:t>
            </a:fld>
            <a:endParaRPr lang="zh-CN" altLang="en-US"/>
          </a:p>
        </p:txBody>
      </p:sp>
    </p:spTree>
    <p:extLst>
      <p:ext uri="{BB962C8B-B14F-4D97-AF65-F5344CB8AC3E}">
        <p14:creationId xmlns:p14="http://schemas.microsoft.com/office/powerpoint/2010/main" val="4290192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21</a:t>
            </a:fld>
            <a:endParaRPr lang="zh-CN" altLang="en-US"/>
          </a:p>
        </p:txBody>
      </p:sp>
    </p:spTree>
    <p:extLst>
      <p:ext uri="{BB962C8B-B14F-4D97-AF65-F5344CB8AC3E}">
        <p14:creationId xmlns:p14="http://schemas.microsoft.com/office/powerpoint/2010/main" val="1900529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22</a:t>
            </a:fld>
            <a:endParaRPr lang="zh-CN" altLang="en-US"/>
          </a:p>
        </p:txBody>
      </p:sp>
    </p:spTree>
    <p:extLst>
      <p:ext uri="{BB962C8B-B14F-4D97-AF65-F5344CB8AC3E}">
        <p14:creationId xmlns:p14="http://schemas.microsoft.com/office/powerpoint/2010/main" val="415938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23</a:t>
            </a:fld>
            <a:endParaRPr lang="zh-CN" altLang="en-US"/>
          </a:p>
        </p:txBody>
      </p:sp>
    </p:spTree>
    <p:extLst>
      <p:ext uri="{BB962C8B-B14F-4D97-AF65-F5344CB8AC3E}">
        <p14:creationId xmlns:p14="http://schemas.microsoft.com/office/powerpoint/2010/main" val="517247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24</a:t>
            </a:fld>
            <a:endParaRPr lang="zh-CN" altLang="en-US"/>
          </a:p>
        </p:txBody>
      </p:sp>
    </p:spTree>
    <p:extLst>
      <p:ext uri="{BB962C8B-B14F-4D97-AF65-F5344CB8AC3E}">
        <p14:creationId xmlns:p14="http://schemas.microsoft.com/office/powerpoint/2010/main" val="378848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25</a:t>
            </a:fld>
            <a:endParaRPr lang="zh-CN" altLang="en-US"/>
          </a:p>
        </p:txBody>
      </p:sp>
    </p:spTree>
    <p:extLst>
      <p:ext uri="{BB962C8B-B14F-4D97-AF65-F5344CB8AC3E}">
        <p14:creationId xmlns:p14="http://schemas.microsoft.com/office/powerpoint/2010/main" val="3378697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26</a:t>
            </a:fld>
            <a:endParaRPr lang="zh-CN" altLang="en-US"/>
          </a:p>
        </p:txBody>
      </p:sp>
    </p:spTree>
    <p:extLst>
      <p:ext uri="{BB962C8B-B14F-4D97-AF65-F5344CB8AC3E}">
        <p14:creationId xmlns:p14="http://schemas.microsoft.com/office/powerpoint/2010/main" val="4158073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27</a:t>
            </a:fld>
            <a:endParaRPr lang="zh-CN" altLang="en-US"/>
          </a:p>
        </p:txBody>
      </p:sp>
    </p:spTree>
    <p:extLst>
      <p:ext uri="{BB962C8B-B14F-4D97-AF65-F5344CB8AC3E}">
        <p14:creationId xmlns:p14="http://schemas.microsoft.com/office/powerpoint/2010/main" val="831467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28</a:t>
            </a:fld>
            <a:endParaRPr lang="zh-CN" altLang="en-US"/>
          </a:p>
        </p:txBody>
      </p:sp>
    </p:spTree>
    <p:extLst>
      <p:ext uri="{BB962C8B-B14F-4D97-AF65-F5344CB8AC3E}">
        <p14:creationId xmlns:p14="http://schemas.microsoft.com/office/powerpoint/2010/main" val="26653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29</a:t>
            </a:fld>
            <a:endParaRPr lang="zh-CN" altLang="en-US"/>
          </a:p>
        </p:txBody>
      </p:sp>
    </p:spTree>
    <p:extLst>
      <p:ext uri="{BB962C8B-B14F-4D97-AF65-F5344CB8AC3E}">
        <p14:creationId xmlns:p14="http://schemas.microsoft.com/office/powerpoint/2010/main" val="178066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4279046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30</a:t>
            </a:fld>
            <a:endParaRPr lang="zh-CN" altLang="en-US"/>
          </a:p>
        </p:txBody>
      </p:sp>
    </p:spTree>
    <p:extLst>
      <p:ext uri="{BB962C8B-B14F-4D97-AF65-F5344CB8AC3E}">
        <p14:creationId xmlns:p14="http://schemas.microsoft.com/office/powerpoint/2010/main" val="2491556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31</a:t>
            </a:fld>
            <a:endParaRPr lang="zh-CN" altLang="en-US"/>
          </a:p>
        </p:txBody>
      </p:sp>
    </p:spTree>
    <p:extLst>
      <p:ext uri="{BB962C8B-B14F-4D97-AF65-F5344CB8AC3E}">
        <p14:creationId xmlns:p14="http://schemas.microsoft.com/office/powerpoint/2010/main" val="374092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32</a:t>
            </a:fld>
            <a:endParaRPr lang="zh-CN" altLang="en-US"/>
          </a:p>
        </p:txBody>
      </p:sp>
    </p:spTree>
    <p:extLst>
      <p:ext uri="{BB962C8B-B14F-4D97-AF65-F5344CB8AC3E}">
        <p14:creationId xmlns:p14="http://schemas.microsoft.com/office/powerpoint/2010/main" val="612610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33</a:t>
            </a:fld>
            <a:endParaRPr lang="zh-CN" altLang="en-US"/>
          </a:p>
        </p:txBody>
      </p:sp>
    </p:spTree>
    <p:extLst>
      <p:ext uri="{BB962C8B-B14F-4D97-AF65-F5344CB8AC3E}">
        <p14:creationId xmlns:p14="http://schemas.microsoft.com/office/powerpoint/2010/main" val="3346384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34</a:t>
            </a:fld>
            <a:endParaRPr lang="zh-CN" altLang="en-US"/>
          </a:p>
        </p:txBody>
      </p:sp>
    </p:spTree>
    <p:extLst>
      <p:ext uri="{BB962C8B-B14F-4D97-AF65-F5344CB8AC3E}">
        <p14:creationId xmlns:p14="http://schemas.microsoft.com/office/powerpoint/2010/main" val="346569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35</a:t>
            </a:fld>
            <a:endParaRPr lang="zh-CN" altLang="en-US"/>
          </a:p>
        </p:txBody>
      </p:sp>
    </p:spTree>
    <p:extLst>
      <p:ext uri="{BB962C8B-B14F-4D97-AF65-F5344CB8AC3E}">
        <p14:creationId xmlns:p14="http://schemas.microsoft.com/office/powerpoint/2010/main" val="4215622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36</a:t>
            </a:fld>
            <a:endParaRPr lang="zh-CN" altLang="en-US"/>
          </a:p>
        </p:txBody>
      </p:sp>
    </p:spTree>
    <p:extLst>
      <p:ext uri="{BB962C8B-B14F-4D97-AF65-F5344CB8AC3E}">
        <p14:creationId xmlns:p14="http://schemas.microsoft.com/office/powerpoint/2010/main" val="1359037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37</a:t>
            </a:fld>
            <a:endParaRPr lang="zh-CN" altLang="en-US"/>
          </a:p>
        </p:txBody>
      </p:sp>
    </p:spTree>
    <p:extLst>
      <p:ext uri="{BB962C8B-B14F-4D97-AF65-F5344CB8AC3E}">
        <p14:creationId xmlns:p14="http://schemas.microsoft.com/office/powerpoint/2010/main" val="766741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38</a:t>
            </a:fld>
            <a:endParaRPr lang="zh-CN" altLang="en-US"/>
          </a:p>
        </p:txBody>
      </p:sp>
    </p:spTree>
    <p:extLst>
      <p:ext uri="{BB962C8B-B14F-4D97-AF65-F5344CB8AC3E}">
        <p14:creationId xmlns:p14="http://schemas.microsoft.com/office/powerpoint/2010/main" val="460241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39</a:t>
            </a:fld>
            <a:endParaRPr lang="zh-CN" altLang="en-US"/>
          </a:p>
        </p:txBody>
      </p:sp>
    </p:spTree>
    <p:extLst>
      <p:ext uri="{BB962C8B-B14F-4D97-AF65-F5344CB8AC3E}">
        <p14:creationId xmlns:p14="http://schemas.microsoft.com/office/powerpoint/2010/main" val="393835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622208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40</a:t>
            </a:fld>
            <a:endParaRPr lang="zh-CN" altLang="en-US"/>
          </a:p>
        </p:txBody>
      </p:sp>
    </p:spTree>
    <p:extLst>
      <p:ext uri="{BB962C8B-B14F-4D97-AF65-F5344CB8AC3E}">
        <p14:creationId xmlns:p14="http://schemas.microsoft.com/office/powerpoint/2010/main" val="147573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41</a:t>
            </a:fld>
            <a:endParaRPr lang="zh-CN" altLang="en-US"/>
          </a:p>
        </p:txBody>
      </p:sp>
    </p:spTree>
    <p:extLst>
      <p:ext uri="{BB962C8B-B14F-4D97-AF65-F5344CB8AC3E}">
        <p14:creationId xmlns:p14="http://schemas.microsoft.com/office/powerpoint/2010/main" val="2172949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42</a:t>
            </a:fld>
            <a:endParaRPr lang="zh-CN" altLang="en-US"/>
          </a:p>
        </p:txBody>
      </p:sp>
    </p:spTree>
    <p:extLst>
      <p:ext uri="{BB962C8B-B14F-4D97-AF65-F5344CB8AC3E}">
        <p14:creationId xmlns:p14="http://schemas.microsoft.com/office/powerpoint/2010/main" val="1239474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43</a:t>
            </a:fld>
            <a:endParaRPr lang="zh-CN" altLang="en-US"/>
          </a:p>
        </p:txBody>
      </p:sp>
    </p:spTree>
    <p:extLst>
      <p:ext uri="{BB962C8B-B14F-4D97-AF65-F5344CB8AC3E}">
        <p14:creationId xmlns:p14="http://schemas.microsoft.com/office/powerpoint/2010/main" val="1852777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44</a:t>
            </a:fld>
            <a:endParaRPr lang="zh-CN" altLang="en-US"/>
          </a:p>
        </p:txBody>
      </p:sp>
    </p:spTree>
    <p:extLst>
      <p:ext uri="{BB962C8B-B14F-4D97-AF65-F5344CB8AC3E}">
        <p14:creationId xmlns:p14="http://schemas.microsoft.com/office/powerpoint/2010/main" val="41793770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45</a:t>
            </a:fld>
            <a:endParaRPr lang="zh-CN" altLang="en-US"/>
          </a:p>
        </p:txBody>
      </p:sp>
    </p:spTree>
    <p:extLst>
      <p:ext uri="{BB962C8B-B14F-4D97-AF65-F5344CB8AC3E}">
        <p14:creationId xmlns:p14="http://schemas.microsoft.com/office/powerpoint/2010/main" val="3903185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46</a:t>
            </a:fld>
            <a:endParaRPr lang="zh-CN" altLang="en-US"/>
          </a:p>
        </p:txBody>
      </p:sp>
    </p:spTree>
    <p:extLst>
      <p:ext uri="{BB962C8B-B14F-4D97-AF65-F5344CB8AC3E}">
        <p14:creationId xmlns:p14="http://schemas.microsoft.com/office/powerpoint/2010/main" val="3247384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47</a:t>
            </a:fld>
            <a:endParaRPr lang="zh-CN" altLang="en-US"/>
          </a:p>
        </p:txBody>
      </p:sp>
    </p:spTree>
    <p:extLst>
      <p:ext uri="{BB962C8B-B14F-4D97-AF65-F5344CB8AC3E}">
        <p14:creationId xmlns:p14="http://schemas.microsoft.com/office/powerpoint/2010/main" val="1374260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48</a:t>
            </a:fld>
            <a:endParaRPr lang="zh-CN" altLang="en-US"/>
          </a:p>
        </p:txBody>
      </p:sp>
    </p:spTree>
    <p:extLst>
      <p:ext uri="{BB962C8B-B14F-4D97-AF65-F5344CB8AC3E}">
        <p14:creationId xmlns:p14="http://schemas.microsoft.com/office/powerpoint/2010/main" val="150809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49</a:t>
            </a:fld>
            <a:endParaRPr lang="zh-CN" altLang="en-US"/>
          </a:p>
        </p:txBody>
      </p:sp>
    </p:spTree>
    <p:extLst>
      <p:ext uri="{BB962C8B-B14F-4D97-AF65-F5344CB8AC3E}">
        <p14:creationId xmlns:p14="http://schemas.microsoft.com/office/powerpoint/2010/main" val="180353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1346859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50</a:t>
            </a:fld>
            <a:endParaRPr lang="zh-CN" altLang="en-US"/>
          </a:p>
        </p:txBody>
      </p:sp>
    </p:spTree>
    <p:extLst>
      <p:ext uri="{BB962C8B-B14F-4D97-AF65-F5344CB8AC3E}">
        <p14:creationId xmlns:p14="http://schemas.microsoft.com/office/powerpoint/2010/main" val="1274192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51</a:t>
            </a:fld>
            <a:endParaRPr lang="zh-CN" altLang="en-US"/>
          </a:p>
        </p:txBody>
      </p:sp>
    </p:spTree>
    <p:extLst>
      <p:ext uri="{BB962C8B-B14F-4D97-AF65-F5344CB8AC3E}">
        <p14:creationId xmlns:p14="http://schemas.microsoft.com/office/powerpoint/2010/main" val="2790068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52</a:t>
            </a:fld>
            <a:endParaRPr lang="zh-CN" altLang="en-US"/>
          </a:p>
        </p:txBody>
      </p:sp>
    </p:spTree>
    <p:extLst>
      <p:ext uri="{BB962C8B-B14F-4D97-AF65-F5344CB8AC3E}">
        <p14:creationId xmlns:p14="http://schemas.microsoft.com/office/powerpoint/2010/main" val="279608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243738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314291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159893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19585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27A080-A71C-BB45-860A-E1AFEAD4086E}" type="datetime1">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EADABF-3467-C24E-8A05-1356E94F357E}" type="datetime1">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A47BDB-9F5C-644B-8D1A-3CC92D8131AD}" type="datetime1">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3FF9813-7A51-314A-9E81-846BB271DFDF}" type="datetime1">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774C6FC-4A50-E14B-9F9A-9897144332AB}" type="datetime1">
              <a:rPr lang="zh-CN" altLang="en-US" smtClean="0"/>
              <a:t>2019/4/25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C0BF84-CB10-2846-894A-9292A9E438BB}" type="datetime1">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9A7811C-4E06-0D4D-9260-B88CFF8CD94F}" type="datetime1">
              <a:rPr lang="zh-CN" altLang="en-US" smtClean="0"/>
              <a:t>2019/4/25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2FF4F14-E70D-8C49-BFDE-841A634CB6A4}" type="datetime1">
              <a:rPr lang="zh-CN" altLang="en-US" smtClean="0"/>
              <a:t>2019/4/25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551ACB-3E61-204C-83DD-291E84B7A408}" type="datetime1">
              <a:rPr lang="zh-CN" altLang="en-US" smtClean="0"/>
              <a:t>2019/4/25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3F0ECF-F054-1744-896C-69A5FDE7A9D1}" type="datetime1">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A321D67-E1AF-ED41-8993-9E9A7D226A3F}" type="datetime1">
              <a:rPr lang="zh-CN" altLang="en-US" smtClean="0"/>
              <a:t>2019/4/25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E7438C-86E5-FE44-B292-0CFB10CE32FA}" type="datetime1">
              <a:rPr lang="zh-CN" altLang="en-US" smtClean="0"/>
              <a:t>2019/4/25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hyperlink" Target="https://github.com/mathbeveridge/asoiaf" TargetMode="External"/><Relationship Id="rId5" Type="http://schemas.openxmlformats.org/officeDocument/2006/relationships/image" Target="../media/image15.tiff"/><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6.xml"/><Relationship Id="rId7" Type="http://schemas.openxmlformats.org/officeDocument/2006/relationships/image" Target="../media/image24.tiff"/><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7.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 Id="rId9" Type="http://schemas.openxmlformats.org/officeDocument/2006/relationships/image" Target="../media/image30.tiff"/></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8.xml"/><Relationship Id="rId7" Type="http://schemas.openxmlformats.org/officeDocument/2006/relationships/image" Target="../media/image31.tiff"/><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1.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2.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36.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3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3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39.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40.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41.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46.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5.xml"/><Relationship Id="rId5" Type="http://schemas.openxmlformats.org/officeDocument/2006/relationships/image" Target="../media/image49.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5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53.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3.xml"/><Relationship Id="rId5" Type="http://schemas.openxmlformats.org/officeDocument/2006/relationships/image" Target="../media/image56.png"/><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45.xml"/><Relationship Id="rId5" Type="http://schemas.openxmlformats.org/officeDocument/2006/relationships/image" Target="../media/image59.pn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7.xml"/><Relationship Id="rId5" Type="http://schemas.openxmlformats.org/officeDocument/2006/relationships/image" Target="../media/image62.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63.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49.xml"/><Relationship Id="rId5" Type="http://schemas.openxmlformats.org/officeDocument/2006/relationships/image" Target="../media/image64.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8" name="Picture 4" descr="F:\0PPT素材\背景及图片\白麻子.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3777723" y="80920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2201064" y="1871320"/>
            <a:ext cx="6648469" cy="1409001"/>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205779" y="2247474"/>
            <a:ext cx="5293244" cy="461665"/>
          </a:xfrm>
          <a:prstGeom prst="rect">
            <a:avLst/>
          </a:prstGeom>
          <a:noFill/>
        </p:spPr>
        <p:txBody>
          <a:bodyPr wrap="square" rtlCol="0">
            <a:spAutoFit/>
          </a:bodyPr>
          <a:lstStyle/>
          <a:p>
            <a:r>
              <a:rPr lang="en" altLang="zh-CN" sz="2400" b="1" dirty="0">
                <a:latin typeface="Arial" charset="0"/>
                <a:ea typeface="Arial" charset="0"/>
                <a:cs typeface="Arial" charset="0"/>
              </a:rPr>
              <a:t>Data Analysis In “Game of Thrones</a:t>
            </a:r>
            <a:endParaRPr lang="zh-CN" altLang="en-US" sz="2400" b="1" dirty="0">
              <a:latin typeface="Arial" charset="0"/>
              <a:ea typeface="Arial" charset="0"/>
              <a:cs typeface="Arial" charset="0"/>
            </a:endParaRPr>
          </a:p>
        </p:txBody>
      </p:sp>
      <p:grpSp>
        <p:nvGrpSpPr>
          <p:cNvPr id="4" name="组合 3"/>
          <p:cNvGrpSpPr/>
          <p:nvPr/>
        </p:nvGrpSpPr>
        <p:grpSpPr>
          <a:xfrm>
            <a:off x="1171319" y="1544457"/>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30" name="幻灯片编号占位符 29"/>
          <p:cNvSpPr>
            <a:spLocks noGrp="1"/>
          </p:cNvSpPr>
          <p:nvPr>
            <p:ph type="sldNum" sz="quarter" idx="12"/>
          </p:nvPr>
        </p:nvSpPr>
        <p:spPr/>
        <p:txBody>
          <a:bodyPr/>
          <a:lstStyle/>
          <a:p>
            <a:fld id="{E1BEBC7A-FD02-486B-81B5-A845787C689C}" type="slidenum">
              <a:rPr lang="zh-CN" altLang="en-US" smtClean="0"/>
              <a:pPr/>
              <a:t>1</a:t>
            </a:fld>
            <a:endParaRPr lang="zh-CN" altLang="en-US"/>
          </a:p>
        </p:txBody>
      </p:sp>
      <p:sp>
        <p:nvSpPr>
          <p:cNvPr id="58" name="TextBox 56">
            <a:extLst>
              <a:ext uri="{FF2B5EF4-FFF2-40B4-BE49-F238E27FC236}">
                <a16:creationId xmlns:a16="http://schemas.microsoft.com/office/drawing/2014/main" id="{1B3C791C-EFC0-7D46-8582-8D2BA00F6845}"/>
              </a:ext>
            </a:extLst>
          </p:cNvPr>
          <p:cNvSpPr txBox="1"/>
          <p:nvPr/>
        </p:nvSpPr>
        <p:spPr>
          <a:xfrm>
            <a:off x="5828664" y="3627190"/>
            <a:ext cx="1267143" cy="369332"/>
          </a:xfrm>
          <a:prstGeom prst="rect">
            <a:avLst/>
          </a:prstGeom>
          <a:noFill/>
        </p:spPr>
        <p:txBody>
          <a:bodyPr wrap="none" rtlCol="0">
            <a:spAutoFit/>
          </a:bodyPr>
          <a:lstStyle/>
          <a:p>
            <a:pPr algn="r"/>
            <a:r>
              <a:rPr lang="en-US" altLang="zh-CN" b="1" dirty="0">
                <a:latin typeface="方正兰亭细黑_GBK" pitchFamily="2" charset="-122"/>
                <a:ea typeface="方正兰亭细黑_GBK" pitchFamily="2" charset="-122"/>
              </a:rPr>
              <a:t>Group 10</a:t>
            </a:r>
            <a:endParaRPr lang="zh-CN" altLang="en-US" b="1" dirty="0">
              <a:latin typeface="方正兰亭细黑_GBK" pitchFamily="2" charset="-122"/>
              <a:ea typeface="方正兰亭细黑_GBK" pitchFamily="2" charset="-122"/>
            </a:endParaRPr>
          </a:p>
        </p:txBody>
      </p:sp>
      <p:sp>
        <p:nvSpPr>
          <p:cNvPr id="60" name="TextBox 56">
            <a:extLst>
              <a:ext uri="{FF2B5EF4-FFF2-40B4-BE49-F238E27FC236}">
                <a16:creationId xmlns:a16="http://schemas.microsoft.com/office/drawing/2014/main" id="{BB328549-5C9C-5946-8A72-F0C717E06837}"/>
              </a:ext>
            </a:extLst>
          </p:cNvPr>
          <p:cNvSpPr txBox="1"/>
          <p:nvPr/>
        </p:nvSpPr>
        <p:spPr>
          <a:xfrm>
            <a:off x="7384575" y="3986543"/>
            <a:ext cx="1391535" cy="369332"/>
          </a:xfrm>
          <a:prstGeom prst="rect">
            <a:avLst/>
          </a:prstGeom>
          <a:noFill/>
        </p:spPr>
        <p:txBody>
          <a:bodyPr wrap="none" rtlCol="0">
            <a:spAutoFit/>
          </a:bodyPr>
          <a:lstStyle/>
          <a:p>
            <a:pPr algn="r"/>
            <a:r>
              <a:rPr lang="en-US" altLang="zh-CN" b="1" dirty="0">
                <a:latin typeface="方正兰亭细黑_GBK" pitchFamily="2" charset="-122"/>
                <a:ea typeface="方正兰亭细黑_GBK" pitchFamily="2" charset="-122"/>
              </a:rPr>
              <a:t>Leyi Wang</a:t>
            </a:r>
            <a:endParaRPr lang="zh-CN" altLang="en-US" b="1" dirty="0">
              <a:latin typeface="方正兰亭细黑_GBK" pitchFamily="2" charset="-122"/>
              <a:ea typeface="方正兰亭细黑_GBK" pitchFamily="2" charset="-122"/>
            </a:endParaRPr>
          </a:p>
        </p:txBody>
      </p:sp>
      <p:sp>
        <p:nvSpPr>
          <p:cNvPr id="61" name="TextBox 56">
            <a:extLst>
              <a:ext uri="{FF2B5EF4-FFF2-40B4-BE49-F238E27FC236}">
                <a16:creationId xmlns:a16="http://schemas.microsoft.com/office/drawing/2014/main" id="{2841790C-0E0C-8C4A-9A0F-4CBFE6E48C41}"/>
              </a:ext>
            </a:extLst>
          </p:cNvPr>
          <p:cNvSpPr txBox="1"/>
          <p:nvPr/>
        </p:nvSpPr>
        <p:spPr>
          <a:xfrm>
            <a:off x="5885593" y="4005444"/>
            <a:ext cx="1366657" cy="369332"/>
          </a:xfrm>
          <a:prstGeom prst="rect">
            <a:avLst/>
          </a:prstGeom>
          <a:noFill/>
        </p:spPr>
        <p:txBody>
          <a:bodyPr wrap="none" rtlCol="0">
            <a:spAutoFit/>
          </a:bodyPr>
          <a:lstStyle/>
          <a:p>
            <a:pPr algn="r"/>
            <a:r>
              <a:rPr lang="en-US" altLang="zh-CN" b="1" dirty="0" err="1">
                <a:latin typeface="方正兰亭细黑_GBK" pitchFamily="2" charset="-122"/>
                <a:ea typeface="方正兰亭细黑_GBK" pitchFamily="2" charset="-122"/>
              </a:rPr>
              <a:t>Yitong</a:t>
            </a:r>
            <a:r>
              <a:rPr lang="en-US" altLang="zh-CN" b="1" dirty="0">
                <a:latin typeface="方正兰亭细黑_GBK" pitchFamily="2" charset="-122"/>
                <a:ea typeface="方正兰亭细黑_GBK" pitchFamily="2" charset="-122"/>
              </a:rPr>
              <a:t> Liu</a:t>
            </a:r>
            <a:endParaRPr lang="zh-CN" altLang="en-US" b="1" dirty="0">
              <a:latin typeface="方正兰亭细黑_GBK" pitchFamily="2" charset="-122"/>
              <a:ea typeface="方正兰亭细黑_GBK" pitchFamily="2" charset="-122"/>
            </a:endParaRPr>
          </a:p>
        </p:txBody>
      </p:sp>
      <p:sp>
        <p:nvSpPr>
          <p:cNvPr id="62" name="TextBox 56">
            <a:extLst>
              <a:ext uri="{FF2B5EF4-FFF2-40B4-BE49-F238E27FC236}">
                <a16:creationId xmlns:a16="http://schemas.microsoft.com/office/drawing/2014/main" id="{9550EE5F-A523-A84D-8A6B-35AADBF53253}"/>
              </a:ext>
            </a:extLst>
          </p:cNvPr>
          <p:cNvSpPr txBox="1"/>
          <p:nvPr/>
        </p:nvSpPr>
        <p:spPr>
          <a:xfrm>
            <a:off x="7408692" y="4440947"/>
            <a:ext cx="1114408" cy="369332"/>
          </a:xfrm>
          <a:prstGeom prst="rect">
            <a:avLst/>
          </a:prstGeom>
          <a:noFill/>
        </p:spPr>
        <p:txBody>
          <a:bodyPr wrap="none" rtlCol="0">
            <a:spAutoFit/>
          </a:bodyPr>
          <a:lstStyle/>
          <a:p>
            <a:pPr algn="r"/>
            <a:r>
              <a:rPr lang="en-US" altLang="zh-CN" b="1" dirty="0">
                <a:latin typeface="方正兰亭细黑_GBK" pitchFamily="2" charset="-122"/>
                <a:ea typeface="方正兰亭细黑_GBK" pitchFamily="2" charset="-122"/>
              </a:rPr>
              <a:t>Xiao Liu</a:t>
            </a:r>
            <a:endParaRPr lang="zh-CN" altLang="en-US" b="1" dirty="0">
              <a:latin typeface="方正兰亭细黑_GBK" pitchFamily="2" charset="-122"/>
              <a:ea typeface="方正兰亭细黑_GBK" pitchFamily="2" charset="-122"/>
            </a:endParaRPr>
          </a:p>
        </p:txBody>
      </p:sp>
      <p:sp>
        <p:nvSpPr>
          <p:cNvPr id="63" name="TextBox 56">
            <a:extLst>
              <a:ext uri="{FF2B5EF4-FFF2-40B4-BE49-F238E27FC236}">
                <a16:creationId xmlns:a16="http://schemas.microsoft.com/office/drawing/2014/main" id="{2B79EA14-E6A3-7149-979F-66005C12F888}"/>
              </a:ext>
            </a:extLst>
          </p:cNvPr>
          <p:cNvSpPr txBox="1"/>
          <p:nvPr/>
        </p:nvSpPr>
        <p:spPr>
          <a:xfrm>
            <a:off x="5904141" y="4455822"/>
            <a:ext cx="1062150" cy="369332"/>
          </a:xfrm>
          <a:prstGeom prst="rect">
            <a:avLst/>
          </a:prstGeom>
          <a:noFill/>
        </p:spPr>
        <p:txBody>
          <a:bodyPr wrap="none" rtlCol="0">
            <a:spAutoFit/>
          </a:bodyPr>
          <a:lstStyle/>
          <a:p>
            <a:pPr algn="r"/>
            <a:r>
              <a:rPr lang="en-US" altLang="zh-CN" b="1" dirty="0">
                <a:latin typeface="方正兰亭细黑_GBK" pitchFamily="2" charset="-122"/>
                <a:ea typeface="方正兰亭细黑_GBK" pitchFamily="2" charset="-122"/>
              </a:rPr>
              <a:t>Yan </a:t>
            </a:r>
            <a:r>
              <a:rPr lang="en-US" altLang="zh-CN" b="1" dirty="0" err="1">
                <a:latin typeface="方正兰亭细黑_GBK" pitchFamily="2" charset="-122"/>
                <a:ea typeface="方正兰亭细黑_GBK" pitchFamily="2" charset="-122"/>
              </a:rPr>
              <a:t>Lyu</a:t>
            </a:r>
            <a:endParaRPr lang="zh-CN" altLang="en-US" b="1" dirty="0">
              <a:latin typeface="方正兰亭细黑_GBK" pitchFamily="2" charset="-122"/>
              <a:ea typeface="方正兰亭细黑_GBK" pitchFamily="2" charset="-122"/>
            </a:endParaRPr>
          </a:p>
        </p:txBody>
      </p:sp>
      <p:pic>
        <p:nvPicPr>
          <p:cNvPr id="31" name="图片 30">
            <a:extLst>
              <a:ext uri="{FF2B5EF4-FFF2-40B4-BE49-F238E27FC236}">
                <a16:creationId xmlns:a16="http://schemas.microsoft.com/office/drawing/2014/main" id="{FC7D3361-6FFB-C54A-B17D-F74EF2C2D6BA}"/>
              </a:ext>
            </a:extLst>
          </p:cNvPr>
          <p:cNvPicPr>
            <a:picLocks noChangeAspect="1"/>
          </p:cNvPicPr>
          <p:nvPr/>
        </p:nvPicPr>
        <p:blipFill>
          <a:blip r:embed="rId4"/>
          <a:stretch>
            <a:fillRect/>
          </a:stretch>
        </p:blipFill>
        <p:spPr>
          <a:xfrm>
            <a:off x="1261647" y="1972598"/>
            <a:ext cx="1672895" cy="1176017"/>
          </a:xfrm>
          <a:prstGeom prst="rect">
            <a:avLst/>
          </a:prstGeom>
        </p:spPr>
      </p:pic>
    </p:spTree>
    <p:extLst>
      <p:ext uri="{BB962C8B-B14F-4D97-AF65-F5344CB8AC3E}">
        <p14:creationId xmlns:p14="http://schemas.microsoft.com/office/powerpoint/2010/main" val="18288550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10</a:t>
            </a:fld>
            <a:endParaRPr lang="zh-CN" altLang="en-US" dirty="0"/>
          </a:p>
        </p:txBody>
      </p:sp>
      <p:grpSp>
        <p:nvGrpSpPr>
          <p:cNvPr id="19" name="组合 32"/>
          <p:cNvGrpSpPr/>
          <p:nvPr/>
        </p:nvGrpSpPr>
        <p:grpSpPr>
          <a:xfrm>
            <a:off x="515257" y="866659"/>
            <a:ext cx="4920123" cy="497423"/>
            <a:chOff x="695368" y="3811490"/>
            <a:chExt cx="5222286" cy="548848"/>
          </a:xfrm>
        </p:grpSpPr>
        <p:grpSp>
          <p:nvGrpSpPr>
            <p:cNvPr id="20" name="组合 33"/>
            <p:cNvGrpSpPr/>
            <p:nvPr/>
          </p:nvGrpSpPr>
          <p:grpSpPr>
            <a:xfrm>
              <a:off x="695368" y="3811490"/>
              <a:ext cx="5222286" cy="548848"/>
              <a:chOff x="4304043" y="1286668"/>
              <a:chExt cx="11645121" cy="2757793"/>
            </a:xfrm>
            <a:effectLst>
              <a:outerShdw blurRad="381000" dist="254000" dir="8100000" algn="tr" rotWithShape="0">
                <a:prstClr val="black">
                  <a:alpha val="40000"/>
                </a:prstClr>
              </a:outerShdw>
            </a:effectLst>
          </p:grpSpPr>
          <p:sp>
            <p:nvSpPr>
              <p:cNvPr id="22" name="圆角矩形 21"/>
              <p:cNvSpPr/>
              <p:nvPr/>
            </p:nvSpPr>
            <p:spPr>
              <a:xfrm>
                <a:off x="4304043" y="1286668"/>
                <a:ext cx="11597228"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29"/>
                <a:ext cx="11597233"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solidFill>
                      <a:schemeClr val="tx1"/>
                    </a:solidFill>
                    <a:latin typeface="Arial" charset="0"/>
                    <a:ea typeface="Arial" charset="0"/>
                    <a:cs typeface="Arial" charset="0"/>
                  </a:rPr>
                  <a:t>Greatest commanders in the battles</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43814" y="3934930"/>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8" name="图片 47">
            <a:extLst>
              <a:ext uri="{FF2B5EF4-FFF2-40B4-BE49-F238E27FC236}">
                <a16:creationId xmlns:a16="http://schemas.microsoft.com/office/drawing/2014/main" id="{0B2DD01D-F880-DE42-B231-B3318E966A0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113183" y="1726491"/>
            <a:ext cx="6281527" cy="963698"/>
          </a:xfrm>
          <a:prstGeom prst="rect">
            <a:avLst/>
          </a:prstGeom>
        </p:spPr>
      </p:pic>
      <p:grpSp>
        <p:nvGrpSpPr>
          <p:cNvPr id="49" name="组合 48">
            <a:extLst>
              <a:ext uri="{FF2B5EF4-FFF2-40B4-BE49-F238E27FC236}">
                <a16:creationId xmlns:a16="http://schemas.microsoft.com/office/drawing/2014/main" id="{A46E3455-60AF-6A40-B0E4-96827A5C1920}"/>
              </a:ext>
            </a:extLst>
          </p:cNvPr>
          <p:cNvGrpSpPr/>
          <p:nvPr/>
        </p:nvGrpSpPr>
        <p:grpSpPr>
          <a:xfrm>
            <a:off x="1377951" y="3052598"/>
            <a:ext cx="5175249" cy="1329690"/>
            <a:chOff x="0" y="0"/>
            <a:chExt cx="5175380" cy="1330226"/>
          </a:xfrm>
        </p:grpSpPr>
        <p:pic>
          <p:nvPicPr>
            <p:cNvPr id="50" name="图片 49">
              <a:extLst>
                <a:ext uri="{FF2B5EF4-FFF2-40B4-BE49-F238E27FC236}">
                  <a16:creationId xmlns:a16="http://schemas.microsoft.com/office/drawing/2014/main" id="{5BE6FD65-4258-1C44-A463-BB2D81AA0D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026"/>
            <a:stretch/>
          </p:blipFill>
          <p:spPr bwMode="auto">
            <a:xfrm>
              <a:off x="0" y="71021"/>
              <a:ext cx="1704340" cy="1259205"/>
            </a:xfrm>
            <a:prstGeom prst="rect">
              <a:avLst/>
            </a:prstGeom>
            <a:ln>
              <a:noFill/>
            </a:ln>
            <a:extLst>
              <a:ext uri="{53640926-AAD7-44D8-BBD7-CCE9431645EC}">
                <a14:shadowObscured xmlns:a14="http://schemas.microsoft.com/office/drawing/2010/main"/>
              </a:ext>
            </a:extLst>
          </p:spPr>
        </p:pic>
        <p:pic>
          <p:nvPicPr>
            <p:cNvPr id="51" name="图片 50">
              <a:extLst>
                <a:ext uri="{FF2B5EF4-FFF2-40B4-BE49-F238E27FC236}">
                  <a16:creationId xmlns:a16="http://schemas.microsoft.com/office/drawing/2014/main" id="{90C20BE2-9DC8-314C-9CE6-1A84B4DCF7B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8096"/>
            <a:stretch/>
          </p:blipFill>
          <p:spPr bwMode="auto">
            <a:xfrm>
              <a:off x="2192785" y="0"/>
              <a:ext cx="2982595" cy="1237615"/>
            </a:xfrm>
            <a:prstGeom prst="rect">
              <a:avLst/>
            </a:prstGeom>
            <a:ln>
              <a:noFill/>
            </a:ln>
            <a:extLst>
              <a:ext uri="{53640926-AAD7-44D8-BBD7-CCE9431645EC}">
                <a14:shadowObscured xmlns:a14="http://schemas.microsoft.com/office/drawing/2010/main"/>
              </a:ext>
            </a:extLst>
          </p:spPr>
        </p:pic>
      </p:grpSp>
      <p:sp>
        <p:nvSpPr>
          <p:cNvPr id="52" name="TextBox 25">
            <a:extLst>
              <a:ext uri="{FF2B5EF4-FFF2-40B4-BE49-F238E27FC236}">
                <a16:creationId xmlns:a16="http://schemas.microsoft.com/office/drawing/2014/main" id="{850B9319-47ED-F54E-8DB4-31873A1BBF43}"/>
              </a:ext>
            </a:extLst>
          </p:cNvPr>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585972654"/>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1206913"/>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2113615" y="2881030"/>
            <a:ext cx="198483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Building models</a:t>
            </a:r>
            <a:endParaRPr lang="zh-CN" altLang="en-US" b="1" dirty="0">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4712678" cy="646331"/>
          </a:xfrm>
          <a:prstGeom prst="rect">
            <a:avLst/>
          </a:prstGeom>
          <a:noFill/>
        </p:spPr>
        <p:txBody>
          <a:bodyPr wrap="square" rtlCol="0">
            <a:spAutoFit/>
          </a:bodyPr>
          <a:lstStyle/>
          <a:p>
            <a:r>
              <a:rPr lang="en-US" altLang="zh-CN" b="1" dirty="0">
                <a:solidFill>
                  <a:srgbClr val="C00000"/>
                </a:solidFill>
                <a:latin typeface="Kozuka Gothic Pro R" pitchFamily="34" charset="-128"/>
                <a:ea typeface="Kozuka Gothic Pro R" pitchFamily="34" charset="-128"/>
              </a:rPr>
              <a:t>Demonstrate the character relationship</a:t>
            </a:r>
          </a:p>
          <a:p>
            <a:endParaRPr lang="en-US" altLang="zh-CN"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2001719"/>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788554"/>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2156023" y="2108839"/>
            <a:ext cx="172354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Data Analysis</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2113615" y="1312163"/>
            <a:ext cx="2392001" cy="369332"/>
          </a:xfrm>
          <a:prstGeom prst="rect">
            <a:avLst/>
          </a:prstGeom>
          <a:noFill/>
        </p:spPr>
        <p:txBody>
          <a:bodyPr wrap="none" rtlCol="0">
            <a:spAutoFit/>
          </a:bodyPr>
          <a:lstStyle/>
          <a:p>
            <a:pPr algn="just"/>
            <a:r>
              <a:rPr lang="en" altLang="zh-CN" b="1" dirty="0">
                <a:latin typeface="Kozuka Gothic Pro R" pitchFamily="34" charset="-128"/>
                <a:ea typeface="Kozuka Gothic Pro R" pitchFamily="34" charset="-128"/>
              </a:rPr>
              <a:t>Data Preprocessing</a:t>
            </a:r>
            <a:endParaRPr lang="zh-CN" altLang="en-US" b="1" dirty="0">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11</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575389"/>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2138390" y="3652476"/>
            <a:ext cx="1431803"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Conclusion</a:t>
            </a:r>
            <a:endParaRPr lang="zh-CN" altLang="en-US" b="1"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665607624"/>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12</a:t>
            </a:fld>
            <a:endParaRPr lang="zh-CN" altLang="en-US"/>
          </a:p>
        </p:txBody>
      </p:sp>
      <p:sp>
        <p:nvSpPr>
          <p:cNvPr id="50" name="TextBox 49"/>
          <p:cNvSpPr txBox="1"/>
          <p:nvPr/>
        </p:nvSpPr>
        <p:spPr>
          <a:xfrm>
            <a:off x="646880" y="812734"/>
            <a:ext cx="1398724"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Definition</a:t>
            </a:r>
            <a:endParaRPr lang="en-US" altLang="zh-CN" sz="1200" b="1" dirty="0">
              <a:latin typeface="Kozuka Gothic Pro R" pitchFamily="34" charset="-128"/>
              <a:ea typeface="Kozuka Gothic Pro R" pitchFamily="34" charset="-128"/>
            </a:endParaRPr>
          </a:p>
        </p:txBody>
      </p:sp>
      <p:cxnSp>
        <p:nvCxnSpPr>
          <p:cNvPr id="33" name="直接连接符 88"/>
          <p:cNvCxnSpPr>
            <a:cxnSpLocks/>
          </p:cNvCxnSpPr>
          <p:nvPr/>
        </p:nvCxnSpPr>
        <p:spPr>
          <a:xfrm flipV="1">
            <a:off x="5236209" y="1221828"/>
            <a:ext cx="0" cy="3062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49"/>
          <p:cNvSpPr txBox="1"/>
          <p:nvPr/>
        </p:nvSpPr>
        <p:spPr>
          <a:xfrm>
            <a:off x="632721" y="1221827"/>
            <a:ext cx="4403590" cy="338554"/>
          </a:xfrm>
          <a:prstGeom prst="rect">
            <a:avLst/>
          </a:prstGeom>
          <a:noFill/>
        </p:spPr>
        <p:txBody>
          <a:bodyPr wrap="square" rtlCol="0">
            <a:spAutoFit/>
          </a:bodyPr>
          <a:lstStyle/>
          <a:p>
            <a:pPr marL="285750" indent="-285750">
              <a:buSzPct val="80000"/>
              <a:buFont typeface="Wingdings" charset="2"/>
              <a:buChar char="u"/>
            </a:pPr>
            <a:r>
              <a:rPr lang="en-US" altLang="zh-CN" sz="1600" dirty="0">
                <a:latin typeface="Kozuka Gothic Pro R" pitchFamily="34" charset="-128"/>
                <a:ea typeface="Kozuka Gothic Pro R" pitchFamily="34" charset="-128"/>
              </a:rPr>
              <a:t>Not shown frequency but ‘INTERACTION’</a:t>
            </a:r>
          </a:p>
        </p:txBody>
      </p:sp>
      <p:sp>
        <p:nvSpPr>
          <p:cNvPr id="3" name="文本框 2">
            <a:extLst>
              <a:ext uri="{FF2B5EF4-FFF2-40B4-BE49-F238E27FC236}">
                <a16:creationId xmlns:a16="http://schemas.microsoft.com/office/drawing/2014/main" id="{3AD675EF-9680-624D-8C75-34C4E78FEEC2}"/>
              </a:ext>
            </a:extLst>
          </p:cNvPr>
          <p:cNvSpPr txBox="1"/>
          <p:nvPr/>
        </p:nvSpPr>
        <p:spPr>
          <a:xfrm>
            <a:off x="932566" y="216680"/>
            <a:ext cx="3385927" cy="338554"/>
          </a:xfrm>
          <a:prstGeom prst="rect">
            <a:avLst/>
          </a:prstGeom>
          <a:noFill/>
        </p:spPr>
        <p:txBody>
          <a:bodyPr wrap="none" rtlCol="0">
            <a:spAutoFit/>
          </a:bodyPr>
          <a:lstStyle/>
          <a:p>
            <a:pPr algn="just"/>
            <a:r>
              <a:rPr lang="en-US" altLang="zh-CN" sz="1600" b="1" dirty="0">
                <a:solidFill>
                  <a:srgbClr val="C00000"/>
                </a:solidFill>
                <a:ea typeface="Kozuka Gothic Pro R" pitchFamily="34" charset="-128"/>
              </a:rPr>
              <a:t>Analysis the importance of characters</a:t>
            </a:r>
            <a:endParaRPr lang="zh-CN" altLang="en-US" sz="1600" b="1" dirty="0">
              <a:solidFill>
                <a:srgbClr val="C00000"/>
              </a:solidFill>
            </a:endParaRPr>
          </a:p>
        </p:txBody>
      </p:sp>
      <p:sp>
        <p:nvSpPr>
          <p:cNvPr id="38" name="TextBox 49">
            <a:extLst>
              <a:ext uri="{FF2B5EF4-FFF2-40B4-BE49-F238E27FC236}">
                <a16:creationId xmlns:a16="http://schemas.microsoft.com/office/drawing/2014/main" id="{3D0D19D9-7F91-D74F-B09F-3E4E7343C3F1}"/>
              </a:ext>
            </a:extLst>
          </p:cNvPr>
          <p:cNvSpPr txBox="1"/>
          <p:nvPr/>
        </p:nvSpPr>
        <p:spPr>
          <a:xfrm>
            <a:off x="632721" y="1607025"/>
            <a:ext cx="4403590" cy="338554"/>
          </a:xfrm>
          <a:prstGeom prst="rect">
            <a:avLst/>
          </a:prstGeom>
          <a:noFill/>
        </p:spPr>
        <p:txBody>
          <a:bodyPr wrap="square" rtlCol="0">
            <a:spAutoFit/>
          </a:bodyPr>
          <a:lstStyle/>
          <a:p>
            <a:pPr marL="285750" indent="-285750">
              <a:buSzPct val="80000"/>
              <a:buFont typeface="Wingdings" charset="2"/>
              <a:buChar char="u"/>
            </a:pPr>
            <a:r>
              <a:rPr lang="en-US" altLang="zh-CN" sz="1600" dirty="0">
                <a:latin typeface="Kozuka Gothic Pro R" pitchFamily="34" charset="-128"/>
                <a:ea typeface="Kozuka Gothic Pro R" pitchFamily="34" charset="-128"/>
              </a:rPr>
              <a:t>So, Generate a Graph</a:t>
            </a:r>
          </a:p>
        </p:txBody>
      </p:sp>
      <p:pic>
        <p:nvPicPr>
          <p:cNvPr id="6" name="图片 5">
            <a:extLst>
              <a:ext uri="{FF2B5EF4-FFF2-40B4-BE49-F238E27FC236}">
                <a16:creationId xmlns:a16="http://schemas.microsoft.com/office/drawing/2014/main" id="{9A53E4D9-5524-6B44-87D5-ECEF86548F46}"/>
              </a:ext>
            </a:extLst>
          </p:cNvPr>
          <p:cNvPicPr>
            <a:picLocks noChangeAspect="1"/>
          </p:cNvPicPr>
          <p:nvPr/>
        </p:nvPicPr>
        <p:blipFill>
          <a:blip r:embed="rId5"/>
          <a:stretch>
            <a:fillRect/>
          </a:stretch>
        </p:blipFill>
        <p:spPr>
          <a:xfrm>
            <a:off x="5519975" y="880714"/>
            <a:ext cx="2977125" cy="3403883"/>
          </a:xfrm>
          <a:prstGeom prst="rect">
            <a:avLst/>
          </a:prstGeom>
        </p:spPr>
      </p:pic>
      <p:sp>
        <p:nvSpPr>
          <p:cNvPr id="40" name="TextBox 49">
            <a:extLst>
              <a:ext uri="{FF2B5EF4-FFF2-40B4-BE49-F238E27FC236}">
                <a16:creationId xmlns:a16="http://schemas.microsoft.com/office/drawing/2014/main" id="{0474E6FC-0CC7-7249-B7F6-201107CB55A3}"/>
              </a:ext>
            </a:extLst>
          </p:cNvPr>
          <p:cNvSpPr txBox="1"/>
          <p:nvPr/>
        </p:nvSpPr>
        <p:spPr>
          <a:xfrm>
            <a:off x="661902" y="2419266"/>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Data Set &amp; Meaning</a:t>
            </a:r>
            <a:endParaRPr lang="en-US" altLang="zh-CN" sz="1200" b="1" dirty="0">
              <a:latin typeface="Kozuka Gothic Pro R" pitchFamily="34" charset="-128"/>
              <a:ea typeface="Kozuka Gothic Pro R" pitchFamily="34" charset="-128"/>
            </a:endParaRPr>
          </a:p>
        </p:txBody>
      </p:sp>
      <p:sp>
        <p:nvSpPr>
          <p:cNvPr id="41" name="TextBox 49">
            <a:extLst>
              <a:ext uri="{FF2B5EF4-FFF2-40B4-BE49-F238E27FC236}">
                <a16:creationId xmlns:a16="http://schemas.microsoft.com/office/drawing/2014/main" id="{78D375D7-593E-7742-97F1-FC64E81FB6EA}"/>
              </a:ext>
            </a:extLst>
          </p:cNvPr>
          <p:cNvSpPr txBox="1"/>
          <p:nvPr/>
        </p:nvSpPr>
        <p:spPr>
          <a:xfrm>
            <a:off x="661902" y="2895580"/>
            <a:ext cx="4403590" cy="1569660"/>
          </a:xfrm>
          <a:prstGeom prst="rect">
            <a:avLst/>
          </a:prstGeom>
          <a:noFill/>
        </p:spPr>
        <p:txBody>
          <a:bodyPr wrap="square" rtlCol="0">
            <a:spAutoFit/>
          </a:bodyPr>
          <a:lstStyle/>
          <a:p>
            <a:pPr marL="285750" indent="-285750">
              <a:buSzPct val="80000"/>
              <a:buFont typeface="Wingdings" charset="2"/>
              <a:buChar char="u"/>
            </a:pPr>
            <a:r>
              <a:rPr lang="en-US" altLang="zh-CN" sz="1600" dirty="0">
                <a:latin typeface="Kozuka Gothic Pro R" pitchFamily="34" charset="-128"/>
                <a:ea typeface="Kozuka Gothic Pro R" pitchFamily="34" charset="-128"/>
                <a:hlinkClick r:id="rId6"/>
              </a:rPr>
              <a:t>https://github.com/mathbeveridge/asoiaf</a:t>
            </a:r>
            <a:endParaRPr lang="en-US" altLang="zh-CN" sz="1600" dirty="0">
              <a:latin typeface="Kozuka Gothic Pro R" pitchFamily="34" charset="-128"/>
              <a:ea typeface="Kozuka Gothic Pro R" pitchFamily="34" charset="-128"/>
            </a:endParaRPr>
          </a:p>
          <a:p>
            <a:pPr marL="285750" indent="-285750">
              <a:buSzPct val="80000"/>
              <a:buFont typeface="Wingdings" charset="2"/>
              <a:buChar char="u"/>
            </a:pPr>
            <a:r>
              <a:rPr lang="en" altLang="zh-CN" sz="1600" dirty="0">
                <a:latin typeface="Kozuka Gothic Pro R" pitchFamily="34" charset="-128"/>
                <a:ea typeface="Kozuka Gothic Pro R" pitchFamily="34" charset="-128"/>
              </a:rPr>
              <a:t>Node -- Character</a:t>
            </a:r>
          </a:p>
          <a:p>
            <a:pPr marL="285750" indent="-285750">
              <a:buSzPct val="80000"/>
              <a:buFont typeface="Wingdings" charset="2"/>
              <a:buChar char="u"/>
            </a:pPr>
            <a:r>
              <a:rPr lang="en" altLang="zh-CN" sz="1600" dirty="0">
                <a:latin typeface="Kozuka Gothic Pro R" pitchFamily="34" charset="-128"/>
                <a:ea typeface="Kozuka Gothic Pro R" pitchFamily="34" charset="-128"/>
              </a:rPr>
              <a:t>Edge -- Interaction in 2 Characters</a:t>
            </a:r>
          </a:p>
          <a:p>
            <a:pPr marL="285750" indent="-285750">
              <a:buSzPct val="80000"/>
              <a:buFont typeface="Wingdings" charset="2"/>
              <a:buChar char="u"/>
            </a:pPr>
            <a:r>
              <a:rPr lang="en" altLang="zh-CN" sz="1600" dirty="0">
                <a:latin typeface="Kozuka Gothic Pro R" pitchFamily="34" charset="-128"/>
                <a:ea typeface="Kozuka Gothic Pro R" pitchFamily="34" charset="-128"/>
              </a:rPr>
              <a:t>Weight – the frequency of ‘interaction’</a:t>
            </a: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140566686"/>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p>
        </p:txBody>
      </p:sp>
      <p:sp>
        <p:nvSpPr>
          <p:cNvPr id="69" name="TextBox 25"/>
          <p:cNvSpPr txBox="1"/>
          <p:nvPr/>
        </p:nvSpPr>
        <p:spPr>
          <a:xfrm>
            <a:off x="1161809" y="209540"/>
            <a:ext cx="213071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Data preprocessing</a:t>
            </a:r>
            <a:endParaRPr lang="zh-CN" altLang="en-US" sz="1600" b="1" dirty="0">
              <a:solidFill>
                <a:srgbClr val="C00000"/>
              </a:solidFill>
              <a:latin typeface="Kozuka Gothic Pro R" pitchFamily="34" charset="-128"/>
              <a:ea typeface="Kozuka Gothic Pro R" pitchFamily="34" charset="-128"/>
            </a:endParaRPr>
          </a:p>
        </p:txBody>
      </p:sp>
      <p:grpSp>
        <p:nvGrpSpPr>
          <p:cNvPr id="89" name="组合 33"/>
          <p:cNvGrpSpPr/>
          <p:nvPr/>
        </p:nvGrpSpPr>
        <p:grpSpPr>
          <a:xfrm>
            <a:off x="307660" y="2303964"/>
            <a:ext cx="3767949" cy="2669104"/>
            <a:chOff x="4304043" y="1286668"/>
            <a:chExt cx="3837944" cy="2757793"/>
          </a:xfrm>
          <a:effectLst>
            <a:outerShdw blurRad="381000" dist="254000" dir="8100000" algn="tr" rotWithShape="0">
              <a:prstClr val="black">
                <a:alpha val="40000"/>
              </a:prstClr>
            </a:outerShdw>
          </a:effectLst>
        </p:grpSpPr>
        <p:sp>
          <p:nvSpPr>
            <p:cNvPr id="91" name="圆角矩形 9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圆角矩形 9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0" name="直接连接符 56"/>
          <p:cNvCxnSpPr/>
          <p:nvPr/>
        </p:nvCxnSpPr>
        <p:spPr>
          <a:xfrm flipV="1">
            <a:off x="4229223" y="1393960"/>
            <a:ext cx="0" cy="30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5" name="组合 103"/>
          <p:cNvGrpSpPr/>
          <p:nvPr/>
        </p:nvGrpSpPr>
        <p:grpSpPr>
          <a:xfrm rot="5400000">
            <a:off x="5970926" y="-461783"/>
            <a:ext cx="1376822" cy="4353287"/>
            <a:chOff x="4013612" y="985436"/>
            <a:chExt cx="1443428" cy="3314468"/>
          </a:xfrm>
        </p:grpSpPr>
        <p:sp>
          <p:nvSpPr>
            <p:cNvPr id="106" name="圆角矩形 105"/>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圆角矩形 106"/>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矩形 107"/>
          <p:cNvSpPr/>
          <p:nvPr/>
        </p:nvSpPr>
        <p:spPr>
          <a:xfrm>
            <a:off x="4662284" y="1377287"/>
            <a:ext cx="4119378" cy="307777"/>
          </a:xfrm>
          <a:prstGeom prst="rect">
            <a:avLst/>
          </a:prstGeom>
        </p:spPr>
        <p:txBody>
          <a:bodyPr wrap="square">
            <a:spAutoFit/>
          </a:bodyPr>
          <a:lstStyle/>
          <a:p>
            <a:endParaRPr lang="en-US" altLang="zh-CN" sz="1400" dirty="0">
              <a:latin typeface="Arial" charset="0"/>
              <a:ea typeface="Arial" charset="0"/>
              <a:cs typeface="Arial" charset="0"/>
            </a:endParaRPr>
          </a:p>
        </p:txBody>
      </p:sp>
      <p:sp>
        <p:nvSpPr>
          <p:cNvPr id="135" name="TextBox 43"/>
          <p:cNvSpPr txBox="1"/>
          <p:nvPr/>
        </p:nvSpPr>
        <p:spPr>
          <a:xfrm>
            <a:off x="4586925" y="2805606"/>
            <a:ext cx="427009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charset="0"/>
              <a:buChar char="•"/>
            </a:pPr>
            <a:r>
              <a:rPr lang="en-US" altLang="zh-CN" dirty="0">
                <a:latin typeface="Arial" charset="0"/>
                <a:ea typeface="Arial" charset="0"/>
                <a:cs typeface="Arial" charset="0"/>
              </a:rPr>
              <a:t>How?</a:t>
            </a:r>
            <a:endParaRPr lang="zh-CN" altLang="zh-CN" dirty="0">
              <a:latin typeface="Arial" charset="0"/>
              <a:ea typeface="Arial" charset="0"/>
              <a:cs typeface="Arial" charset="0"/>
            </a:endParaRP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13</a:t>
            </a:fld>
            <a:endParaRPr lang="zh-CN" altLang="en-US"/>
          </a:p>
        </p:txBody>
      </p:sp>
      <p:sp>
        <p:nvSpPr>
          <p:cNvPr id="26" name="TextBox 43">
            <a:extLst>
              <a:ext uri="{FF2B5EF4-FFF2-40B4-BE49-F238E27FC236}">
                <a16:creationId xmlns:a16="http://schemas.microsoft.com/office/drawing/2014/main" id="{82191F86-F1F7-2540-8331-F0C4A540263B}"/>
              </a:ext>
            </a:extLst>
          </p:cNvPr>
          <p:cNvSpPr txBox="1"/>
          <p:nvPr/>
        </p:nvSpPr>
        <p:spPr>
          <a:xfrm>
            <a:off x="362338" y="906345"/>
            <a:ext cx="427009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Arial" charset="0"/>
                <a:ea typeface="Arial" charset="0"/>
                <a:cs typeface="Arial" charset="0"/>
              </a:rPr>
              <a:t>Why?</a:t>
            </a:r>
          </a:p>
        </p:txBody>
      </p:sp>
      <p:sp>
        <p:nvSpPr>
          <p:cNvPr id="27" name="TextBox 43">
            <a:extLst>
              <a:ext uri="{FF2B5EF4-FFF2-40B4-BE49-F238E27FC236}">
                <a16:creationId xmlns:a16="http://schemas.microsoft.com/office/drawing/2014/main" id="{1A57DDF7-5D1B-A642-BEF7-E0040865D40F}"/>
              </a:ext>
            </a:extLst>
          </p:cNvPr>
          <p:cNvSpPr txBox="1"/>
          <p:nvPr/>
        </p:nvSpPr>
        <p:spPr>
          <a:xfrm>
            <a:off x="301904" y="1247641"/>
            <a:ext cx="387276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charset="0"/>
              <a:buChar char="•"/>
            </a:pPr>
            <a:r>
              <a:rPr lang="en-US" altLang="zh-CN" sz="1400" dirty="0">
                <a:latin typeface="Arial" charset="0"/>
                <a:ea typeface="Arial" charset="0"/>
                <a:cs typeface="Arial" charset="0"/>
              </a:rPr>
              <a:t>‘Weight’ descript how strong the interaction is.</a:t>
            </a:r>
          </a:p>
          <a:p>
            <a:pPr marL="285750" indent="-285750" algn="just">
              <a:buFont typeface="Arial" charset="0"/>
              <a:buChar char="•"/>
            </a:pPr>
            <a:r>
              <a:rPr lang="en-US" altLang="zh-CN" sz="1400" dirty="0">
                <a:latin typeface="Arial" charset="0"/>
                <a:ea typeface="Arial" charset="0"/>
                <a:cs typeface="Arial" charset="0"/>
              </a:rPr>
              <a:t>So, It stands for the opposite of ‘distance’</a:t>
            </a:r>
          </a:p>
        </p:txBody>
      </p:sp>
      <p:pic>
        <p:nvPicPr>
          <p:cNvPr id="29" name="图片 28">
            <a:extLst>
              <a:ext uri="{FF2B5EF4-FFF2-40B4-BE49-F238E27FC236}">
                <a16:creationId xmlns:a16="http://schemas.microsoft.com/office/drawing/2014/main" id="{3B805786-F6BA-5148-BD21-A9C4951D3504}"/>
              </a:ext>
            </a:extLst>
          </p:cNvPr>
          <p:cNvPicPr/>
          <p:nvPr/>
        </p:nvPicPr>
        <p:blipFill rotWithShape="1">
          <a:blip r:embed="rId5"/>
          <a:srcRect l="3344" t="3172" r="24639" b="43355"/>
          <a:stretch/>
        </p:blipFill>
        <p:spPr>
          <a:xfrm>
            <a:off x="457820" y="2571750"/>
            <a:ext cx="3484424" cy="2126424"/>
          </a:xfrm>
          <a:prstGeom prst="rect">
            <a:avLst/>
          </a:prstGeom>
        </p:spPr>
      </p:pic>
      <p:pic>
        <p:nvPicPr>
          <p:cNvPr id="30" name="图片 29">
            <a:extLst>
              <a:ext uri="{FF2B5EF4-FFF2-40B4-BE49-F238E27FC236}">
                <a16:creationId xmlns:a16="http://schemas.microsoft.com/office/drawing/2014/main" id="{10F91207-060D-EC48-B605-4CCAE8F6ABA9}"/>
              </a:ext>
            </a:extLst>
          </p:cNvPr>
          <p:cNvPicPr/>
          <p:nvPr/>
        </p:nvPicPr>
        <p:blipFill rotWithShape="1">
          <a:blip r:embed="rId6"/>
          <a:srcRect l="2909" t="10204" r="21841" b="61698"/>
          <a:stretch/>
        </p:blipFill>
        <p:spPr bwMode="auto">
          <a:xfrm>
            <a:off x="4686991" y="1213281"/>
            <a:ext cx="3962786" cy="1003159"/>
          </a:xfrm>
          <a:prstGeom prst="rect">
            <a:avLst/>
          </a:prstGeom>
          <a:ln>
            <a:noFill/>
          </a:ln>
          <a:extLst>
            <a:ext uri="{53640926-AAD7-44D8-BBD7-CCE9431645EC}">
              <a14:shadowObscured xmlns:a14="http://schemas.microsoft.com/office/drawing/2010/main"/>
            </a:ext>
          </a:extLst>
        </p:spPr>
      </p:pic>
      <p:sp>
        <p:nvSpPr>
          <p:cNvPr id="31" name="TextBox 43">
            <a:extLst>
              <a:ext uri="{FF2B5EF4-FFF2-40B4-BE49-F238E27FC236}">
                <a16:creationId xmlns:a16="http://schemas.microsoft.com/office/drawing/2014/main" id="{3AEDD767-0741-6149-8015-32960A742872}"/>
              </a:ext>
            </a:extLst>
          </p:cNvPr>
          <p:cNvSpPr txBox="1"/>
          <p:nvPr/>
        </p:nvSpPr>
        <p:spPr>
          <a:xfrm>
            <a:off x="1856091" y="2401054"/>
            <a:ext cx="671086"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200" i="1" dirty="0">
                <a:latin typeface="Arial" charset="0"/>
                <a:ea typeface="Arial" charset="0"/>
                <a:cs typeface="Arial" charset="0"/>
              </a:rPr>
              <a:t>Before</a:t>
            </a:r>
            <a:endParaRPr lang="zh-CN" altLang="zh-CN" sz="1200" i="1" dirty="0">
              <a:latin typeface="Arial" charset="0"/>
              <a:ea typeface="Arial" charset="0"/>
              <a:cs typeface="Arial" charset="0"/>
            </a:endParaRPr>
          </a:p>
        </p:txBody>
      </p:sp>
      <p:sp>
        <p:nvSpPr>
          <p:cNvPr id="32" name="TextBox 43">
            <a:extLst>
              <a:ext uri="{FF2B5EF4-FFF2-40B4-BE49-F238E27FC236}">
                <a16:creationId xmlns:a16="http://schemas.microsoft.com/office/drawing/2014/main" id="{B12979F5-7EC3-9644-AFAD-9B147990EFAB}"/>
              </a:ext>
            </a:extLst>
          </p:cNvPr>
          <p:cNvSpPr txBox="1"/>
          <p:nvPr/>
        </p:nvSpPr>
        <p:spPr>
          <a:xfrm>
            <a:off x="6332841" y="998827"/>
            <a:ext cx="671086"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200" i="1" dirty="0">
                <a:latin typeface="Arial" charset="0"/>
                <a:ea typeface="Arial" charset="0"/>
                <a:cs typeface="Arial" charset="0"/>
              </a:rPr>
              <a:t>After</a:t>
            </a:r>
            <a:endParaRPr lang="zh-CN" altLang="zh-CN" sz="1200" i="1" dirty="0">
              <a:latin typeface="Arial" charset="0"/>
              <a:ea typeface="Arial" charset="0"/>
              <a:cs typeface="Arial" charset="0"/>
            </a:endParaRPr>
          </a:p>
        </p:txBody>
      </p:sp>
      <p:sp>
        <p:nvSpPr>
          <p:cNvPr id="8" name="矩形 7">
            <a:extLst>
              <a:ext uri="{FF2B5EF4-FFF2-40B4-BE49-F238E27FC236}">
                <a16:creationId xmlns:a16="http://schemas.microsoft.com/office/drawing/2014/main" id="{F1EB5910-A799-B642-A5B4-0103CFF46283}"/>
              </a:ext>
            </a:extLst>
          </p:cNvPr>
          <p:cNvSpPr/>
          <p:nvPr/>
        </p:nvSpPr>
        <p:spPr>
          <a:xfrm>
            <a:off x="4627842" y="3283888"/>
            <a:ext cx="4270096" cy="646331"/>
          </a:xfrm>
          <a:prstGeom prst="rect">
            <a:avLst/>
          </a:prstGeom>
        </p:spPr>
        <p:txBody>
          <a:bodyPr wrap="square">
            <a:spAutoFit/>
          </a:bodyPr>
          <a:lstStyle/>
          <a:p>
            <a:pPr algn="just"/>
            <a:r>
              <a:rPr lang="en" altLang="zh-CN" b="1" dirty="0" err="1">
                <a:latin typeface="Arial" charset="0"/>
                <a:ea typeface="Arial" charset="0"/>
                <a:cs typeface="Arial" charset="0"/>
              </a:rPr>
              <a:t>FinalWeight</a:t>
            </a:r>
            <a:r>
              <a:rPr lang="en" altLang="zh-CN" b="1" dirty="0">
                <a:latin typeface="Arial" charset="0"/>
                <a:ea typeface="Arial" charset="0"/>
                <a:cs typeface="Arial" charset="0"/>
              </a:rPr>
              <a:t> = </a:t>
            </a:r>
            <a:r>
              <a:rPr lang="en" altLang="zh-CN" b="1" dirty="0" err="1">
                <a:latin typeface="Arial" charset="0"/>
                <a:ea typeface="Arial" charset="0"/>
                <a:cs typeface="Arial" charset="0"/>
              </a:rPr>
              <a:t>MaxOringinWeight</a:t>
            </a:r>
            <a:r>
              <a:rPr lang="en" altLang="zh-CN" b="1" dirty="0">
                <a:latin typeface="Arial" charset="0"/>
                <a:ea typeface="Arial" charset="0"/>
                <a:cs typeface="Arial" charset="0"/>
              </a:rPr>
              <a:t> + 1 – </a:t>
            </a:r>
            <a:r>
              <a:rPr lang="en" altLang="zh-CN" b="1" dirty="0" err="1">
                <a:latin typeface="Arial" charset="0"/>
                <a:ea typeface="Arial" charset="0"/>
                <a:cs typeface="Arial" charset="0"/>
              </a:rPr>
              <a:t>OriginWeight</a:t>
            </a:r>
            <a:endParaRPr lang="zh-CN" altLang="zh-CN" b="1" dirty="0">
              <a:latin typeface="Arial" charset="0"/>
              <a:ea typeface="Arial" charset="0"/>
              <a:cs typeface="Arial" charset="0"/>
            </a:endParaRPr>
          </a:p>
        </p:txBody>
      </p:sp>
    </p:spTree>
    <p:custDataLst>
      <p:tags r:id="rId1"/>
    </p:custDataLst>
    <p:extLst>
      <p:ext uri="{BB962C8B-B14F-4D97-AF65-F5344CB8AC3E}">
        <p14:creationId xmlns:p14="http://schemas.microsoft.com/office/powerpoint/2010/main" val="2420639852"/>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19598" y="228332"/>
            <a:ext cx="273344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Performance Comparison</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14</a:t>
            </a:fld>
            <a:endParaRPr lang="zh-CN" altLang="en-US"/>
          </a:p>
        </p:txBody>
      </p:sp>
      <p:grpSp>
        <p:nvGrpSpPr>
          <p:cNvPr id="39" name="组合 1"/>
          <p:cNvGrpSpPr/>
          <p:nvPr/>
        </p:nvGrpSpPr>
        <p:grpSpPr>
          <a:xfrm>
            <a:off x="442652" y="718786"/>
            <a:ext cx="665823" cy="536690"/>
            <a:chOff x="830478" y="1120017"/>
            <a:chExt cx="1245110" cy="1118833"/>
          </a:xfrm>
        </p:grpSpPr>
        <p:sp>
          <p:nvSpPr>
            <p:cNvPr id="42" name="椭圆 41"/>
            <p:cNvSpPr/>
            <p:nvPr/>
          </p:nvSpPr>
          <p:spPr>
            <a:xfrm>
              <a:off x="893618" y="1120017"/>
              <a:ext cx="1118834" cy="1118833"/>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37"/>
            <p:cNvSpPr txBox="1"/>
            <p:nvPr/>
          </p:nvSpPr>
          <p:spPr>
            <a:xfrm>
              <a:off x="830478" y="1358622"/>
              <a:ext cx="1245110" cy="641620"/>
            </a:xfrm>
            <a:prstGeom prst="rect">
              <a:avLst/>
            </a:prstGeom>
            <a:noFill/>
          </p:spPr>
          <p:txBody>
            <a:bodyPr wrap="none" rtlCol="0">
              <a:spAutoFit/>
            </a:bodyPr>
            <a:lstStyle/>
            <a:p>
              <a:r>
                <a:rPr lang="en-US" altLang="zh-CN" sz="1400" dirty="0">
                  <a:solidFill>
                    <a:schemeClr val="bg1"/>
                  </a:solidFill>
                  <a:latin typeface="Watford DB" pitchFamily="2" charset="0"/>
                  <a:ea typeface="造字工房劲黑（非商用）常规体" pitchFamily="50" charset="-122"/>
                </a:rPr>
                <a:t>Before</a:t>
              </a:r>
              <a:endParaRPr lang="zh-CN" altLang="en-US" sz="1400" dirty="0">
                <a:solidFill>
                  <a:schemeClr val="bg1"/>
                </a:solidFill>
                <a:latin typeface="Watford DB" pitchFamily="2" charset="0"/>
                <a:ea typeface="造字工房劲黑（非商用）常规体" pitchFamily="50" charset="-122"/>
              </a:endParaRPr>
            </a:p>
          </p:txBody>
        </p:sp>
      </p:grpSp>
      <p:grpSp>
        <p:nvGrpSpPr>
          <p:cNvPr id="33" name="组合 1">
            <a:extLst>
              <a:ext uri="{FF2B5EF4-FFF2-40B4-BE49-F238E27FC236}">
                <a16:creationId xmlns:a16="http://schemas.microsoft.com/office/drawing/2014/main" id="{879DC62F-552F-6B4E-83CD-BBF806767FD2}"/>
              </a:ext>
            </a:extLst>
          </p:cNvPr>
          <p:cNvGrpSpPr/>
          <p:nvPr/>
        </p:nvGrpSpPr>
        <p:grpSpPr>
          <a:xfrm>
            <a:off x="4502885" y="744589"/>
            <a:ext cx="598297" cy="536690"/>
            <a:chOff x="893618" y="1120017"/>
            <a:chExt cx="1118834" cy="1118833"/>
          </a:xfrm>
        </p:grpSpPr>
        <p:sp>
          <p:nvSpPr>
            <p:cNvPr id="40" name="椭圆 39">
              <a:extLst>
                <a:ext uri="{FF2B5EF4-FFF2-40B4-BE49-F238E27FC236}">
                  <a16:creationId xmlns:a16="http://schemas.microsoft.com/office/drawing/2014/main" id="{B723A2EF-48F5-5248-8CEB-D19A3FFDACB8}"/>
                </a:ext>
              </a:extLst>
            </p:cNvPr>
            <p:cNvSpPr/>
            <p:nvPr/>
          </p:nvSpPr>
          <p:spPr>
            <a:xfrm>
              <a:off x="893618" y="1120017"/>
              <a:ext cx="1118834" cy="1118833"/>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37">
              <a:extLst>
                <a:ext uri="{FF2B5EF4-FFF2-40B4-BE49-F238E27FC236}">
                  <a16:creationId xmlns:a16="http://schemas.microsoft.com/office/drawing/2014/main" id="{65DB6EC1-6D9E-0044-8470-280F3D21F985}"/>
                </a:ext>
              </a:extLst>
            </p:cNvPr>
            <p:cNvSpPr txBox="1"/>
            <p:nvPr/>
          </p:nvSpPr>
          <p:spPr>
            <a:xfrm>
              <a:off x="956754" y="1358622"/>
              <a:ext cx="1037192" cy="641620"/>
            </a:xfrm>
            <a:prstGeom prst="rect">
              <a:avLst/>
            </a:prstGeom>
            <a:noFill/>
          </p:spPr>
          <p:txBody>
            <a:bodyPr wrap="none" rtlCol="0">
              <a:spAutoFit/>
            </a:bodyPr>
            <a:lstStyle/>
            <a:p>
              <a:r>
                <a:rPr lang="en-US" altLang="zh-CN" sz="1400" dirty="0">
                  <a:solidFill>
                    <a:schemeClr val="bg1"/>
                  </a:solidFill>
                  <a:latin typeface="Watford DB" pitchFamily="2" charset="0"/>
                  <a:ea typeface="造字工房劲黑（非商用）常规体" pitchFamily="50" charset="-122"/>
                </a:rPr>
                <a:t>After</a:t>
              </a:r>
              <a:endParaRPr lang="zh-CN" altLang="en-US" sz="1400" dirty="0">
                <a:solidFill>
                  <a:schemeClr val="bg1"/>
                </a:solidFill>
                <a:latin typeface="Watford DB" pitchFamily="2" charset="0"/>
                <a:ea typeface="造字工房劲黑（非商用）常规体" pitchFamily="50" charset="-122"/>
              </a:endParaRPr>
            </a:p>
          </p:txBody>
        </p:sp>
      </p:grpSp>
      <p:pic>
        <p:nvPicPr>
          <p:cNvPr id="53" name="图片 52">
            <a:extLst>
              <a:ext uri="{FF2B5EF4-FFF2-40B4-BE49-F238E27FC236}">
                <a16:creationId xmlns:a16="http://schemas.microsoft.com/office/drawing/2014/main" id="{6A8AD2B7-2B02-C140-8023-2AFB99337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880" y="1395737"/>
            <a:ext cx="3559360" cy="2807438"/>
          </a:xfrm>
          <a:prstGeom prst="rect">
            <a:avLst/>
          </a:prstGeom>
        </p:spPr>
      </p:pic>
      <p:pic>
        <p:nvPicPr>
          <p:cNvPr id="54" name="图片 53">
            <a:extLst>
              <a:ext uri="{FF2B5EF4-FFF2-40B4-BE49-F238E27FC236}">
                <a16:creationId xmlns:a16="http://schemas.microsoft.com/office/drawing/2014/main" id="{A1FEA3BF-753C-D044-8AE4-D316CEEA13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548" y="1365630"/>
            <a:ext cx="3895572" cy="2837545"/>
          </a:xfrm>
          <a:prstGeom prst="rect">
            <a:avLst/>
          </a:prstGeom>
        </p:spPr>
      </p:pic>
    </p:spTree>
    <p:custDataLst>
      <p:tags r:id="rId1"/>
    </p:custDataLst>
    <p:extLst>
      <p:ext uri="{BB962C8B-B14F-4D97-AF65-F5344CB8AC3E}">
        <p14:creationId xmlns:p14="http://schemas.microsoft.com/office/powerpoint/2010/main" val="252070683"/>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08475" y="208383"/>
            <a:ext cx="181652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Steps</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for coding</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15</a:t>
            </a:fld>
            <a:endParaRPr lang="zh-CN" altLang="en-US"/>
          </a:p>
        </p:txBody>
      </p:sp>
      <p:sp>
        <p:nvSpPr>
          <p:cNvPr id="17" name="TextBox 49">
            <a:extLst>
              <a:ext uri="{FF2B5EF4-FFF2-40B4-BE49-F238E27FC236}">
                <a16:creationId xmlns:a16="http://schemas.microsoft.com/office/drawing/2014/main" id="{FB1E29F5-2CFD-9645-8F19-6184218E7B19}"/>
              </a:ext>
            </a:extLst>
          </p:cNvPr>
          <p:cNvSpPr txBox="1"/>
          <p:nvPr/>
        </p:nvSpPr>
        <p:spPr>
          <a:xfrm>
            <a:off x="646879" y="812734"/>
            <a:ext cx="1649754"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Read the data</a:t>
            </a:r>
            <a:endParaRPr lang="en-US" altLang="zh-CN" sz="1200" b="1" dirty="0">
              <a:latin typeface="Kozuka Gothic Pro R" pitchFamily="34" charset="-128"/>
              <a:ea typeface="Kozuka Gothic Pro R" pitchFamily="34" charset="-128"/>
            </a:endParaRPr>
          </a:p>
        </p:txBody>
      </p:sp>
      <p:cxnSp>
        <p:nvCxnSpPr>
          <p:cNvPr id="18" name="直接连接符 23">
            <a:extLst>
              <a:ext uri="{FF2B5EF4-FFF2-40B4-BE49-F238E27FC236}">
                <a16:creationId xmlns:a16="http://schemas.microsoft.com/office/drawing/2014/main" id="{AC681A23-C928-0C4C-B7D2-01E053BDC314}"/>
              </a:ext>
            </a:extLst>
          </p:cNvPr>
          <p:cNvCxnSpPr/>
          <p:nvPr/>
        </p:nvCxnSpPr>
        <p:spPr>
          <a:xfrm>
            <a:off x="632721" y="2561455"/>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49">
            <a:extLst>
              <a:ext uri="{FF2B5EF4-FFF2-40B4-BE49-F238E27FC236}">
                <a16:creationId xmlns:a16="http://schemas.microsoft.com/office/drawing/2014/main" id="{0F7DAE47-6723-8847-ABAD-07344B6247B1}"/>
              </a:ext>
            </a:extLst>
          </p:cNvPr>
          <p:cNvSpPr txBox="1"/>
          <p:nvPr/>
        </p:nvSpPr>
        <p:spPr>
          <a:xfrm>
            <a:off x="632721" y="2626220"/>
            <a:ext cx="1940358"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Generate a graph</a:t>
            </a:r>
            <a:endParaRPr lang="en-US" altLang="zh-CN" sz="1200" b="1" dirty="0">
              <a:latin typeface="Kozuka Gothic Pro R" pitchFamily="34" charset="-128"/>
              <a:ea typeface="Kozuka Gothic Pro R" pitchFamily="34" charset="-128"/>
            </a:endParaRPr>
          </a:p>
        </p:txBody>
      </p:sp>
      <p:pic>
        <p:nvPicPr>
          <p:cNvPr id="3" name="图片 2">
            <a:extLst>
              <a:ext uri="{FF2B5EF4-FFF2-40B4-BE49-F238E27FC236}">
                <a16:creationId xmlns:a16="http://schemas.microsoft.com/office/drawing/2014/main" id="{C54AAC30-574A-B44F-B807-61B4C1487F00}"/>
              </a:ext>
            </a:extLst>
          </p:cNvPr>
          <p:cNvPicPr>
            <a:picLocks noChangeAspect="1"/>
          </p:cNvPicPr>
          <p:nvPr/>
        </p:nvPicPr>
        <p:blipFill>
          <a:blip r:embed="rId5"/>
          <a:stretch>
            <a:fillRect/>
          </a:stretch>
        </p:blipFill>
        <p:spPr>
          <a:xfrm>
            <a:off x="646878" y="1194656"/>
            <a:ext cx="5796451" cy="1313226"/>
          </a:xfrm>
          <a:prstGeom prst="rect">
            <a:avLst/>
          </a:prstGeom>
        </p:spPr>
      </p:pic>
      <p:pic>
        <p:nvPicPr>
          <p:cNvPr id="4" name="图片 3">
            <a:extLst>
              <a:ext uri="{FF2B5EF4-FFF2-40B4-BE49-F238E27FC236}">
                <a16:creationId xmlns:a16="http://schemas.microsoft.com/office/drawing/2014/main" id="{A9F11B1B-EC4F-1543-A0BF-18B29B27B0B8}"/>
              </a:ext>
            </a:extLst>
          </p:cNvPr>
          <p:cNvPicPr>
            <a:picLocks noChangeAspect="1"/>
          </p:cNvPicPr>
          <p:nvPr/>
        </p:nvPicPr>
        <p:blipFill>
          <a:blip r:embed="rId6"/>
          <a:stretch>
            <a:fillRect/>
          </a:stretch>
        </p:blipFill>
        <p:spPr>
          <a:xfrm>
            <a:off x="587364" y="2947066"/>
            <a:ext cx="7822989" cy="2082901"/>
          </a:xfrm>
          <a:prstGeom prst="rect">
            <a:avLst/>
          </a:prstGeom>
        </p:spPr>
      </p:pic>
    </p:spTree>
    <p:custDataLst>
      <p:tags r:id="rId1"/>
    </p:custDataLst>
    <p:extLst>
      <p:ext uri="{BB962C8B-B14F-4D97-AF65-F5344CB8AC3E}">
        <p14:creationId xmlns:p14="http://schemas.microsoft.com/office/powerpoint/2010/main" val="3004036893"/>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16</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16</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038441"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Degree Centrality</a:t>
            </a:r>
            <a:endParaRPr lang="en-US" altLang="zh-CN" sz="1200" b="1" dirty="0">
              <a:latin typeface="Kozuka Gothic Pro R" pitchFamily="34" charset="-128"/>
              <a:ea typeface="Kozuka Gothic Pro R" pitchFamily="34" charset="-128"/>
            </a:endParaRPr>
          </a:p>
        </p:txBody>
      </p:sp>
      <p:cxnSp>
        <p:nvCxnSpPr>
          <p:cNvPr id="49" name="直接连接符 88">
            <a:extLst>
              <a:ext uri="{FF2B5EF4-FFF2-40B4-BE49-F238E27FC236}">
                <a16:creationId xmlns:a16="http://schemas.microsoft.com/office/drawing/2014/main" id="{AB81C0F7-060F-F04C-ACC7-83B3689D4520}"/>
              </a:ext>
            </a:extLst>
          </p:cNvPr>
          <p:cNvCxnSpPr>
            <a:cxnSpLocks/>
          </p:cNvCxnSpPr>
          <p:nvPr/>
        </p:nvCxnSpPr>
        <p:spPr>
          <a:xfrm flipV="1">
            <a:off x="5236209" y="1221828"/>
            <a:ext cx="0" cy="306278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F9BE87-FF4B-CF47-A6C2-A31D516D05DD}"/>
              </a:ext>
            </a:extLst>
          </p:cNvPr>
          <p:cNvSpPr txBox="1"/>
          <p:nvPr/>
        </p:nvSpPr>
        <p:spPr>
          <a:xfrm>
            <a:off x="632721" y="1221827"/>
            <a:ext cx="4403590" cy="338554"/>
          </a:xfrm>
          <a:prstGeom prst="rect">
            <a:avLst/>
          </a:prstGeom>
          <a:noFill/>
        </p:spPr>
        <p:txBody>
          <a:bodyPr wrap="square" rtlCol="0">
            <a:spAutoFit/>
          </a:bodyPr>
          <a:lstStyle/>
          <a:p>
            <a:pPr marL="285750" indent="-285750">
              <a:buSzPct val="80000"/>
              <a:buFont typeface="Wingdings" charset="2"/>
              <a:buChar char="u"/>
            </a:pPr>
            <a:r>
              <a:rPr lang="en-US" altLang="zh-CN" sz="1600" dirty="0">
                <a:latin typeface="Kozuka Gothic Pro R" pitchFamily="34" charset="-128"/>
                <a:ea typeface="Kozuka Gothic Pro R" pitchFamily="34" charset="-128"/>
              </a:rPr>
              <a:t>How many node connected to one node</a:t>
            </a: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2535951" cy="338554"/>
          </a:xfrm>
          <a:prstGeom prst="rect">
            <a:avLst/>
          </a:prstGeom>
          <a:noFill/>
        </p:spPr>
        <p:txBody>
          <a:bodyPr wrap="none" rtlCol="0">
            <a:spAutoFit/>
          </a:bodyPr>
          <a:lstStyle/>
          <a:p>
            <a:r>
              <a:rPr lang="en" altLang="zh-CN" sz="1600" b="1" dirty="0">
                <a:solidFill>
                  <a:srgbClr val="C00000"/>
                </a:solidFill>
                <a:ea typeface="Kozuka Gothic Pro R" pitchFamily="34" charset="-128"/>
              </a:rPr>
              <a:t>Calculate</a:t>
            </a:r>
            <a:r>
              <a:rPr lang="en-US" altLang="zh-CN" sz="1600" b="1" dirty="0">
                <a:solidFill>
                  <a:srgbClr val="C00000"/>
                </a:solidFill>
                <a:ea typeface="Kozuka Gothic Pro R" pitchFamily="34" charset="-128"/>
              </a:rPr>
              <a:t> Degree Centrality</a:t>
            </a:r>
            <a:r>
              <a:rPr lang="en" altLang="zh-CN" sz="1600" b="1" dirty="0">
                <a:solidFill>
                  <a:srgbClr val="C00000"/>
                </a:solidFill>
                <a:ea typeface="Kozuka Gothic Pro R" pitchFamily="34" charset="-128"/>
              </a:rPr>
              <a:t> </a:t>
            </a:r>
            <a:endParaRPr lang="zh-CN" altLang="en-US" sz="1600" b="1" dirty="0">
              <a:solidFill>
                <a:srgbClr val="C00000"/>
              </a:solidFill>
            </a:endParaRPr>
          </a:p>
        </p:txBody>
      </p:sp>
      <p:sp>
        <p:nvSpPr>
          <p:cNvPr id="54" name="TextBox 49">
            <a:extLst>
              <a:ext uri="{FF2B5EF4-FFF2-40B4-BE49-F238E27FC236}">
                <a16:creationId xmlns:a16="http://schemas.microsoft.com/office/drawing/2014/main" id="{E5493B9C-778E-D54D-99A4-EDB42F40E855}"/>
              </a:ext>
            </a:extLst>
          </p:cNvPr>
          <p:cNvSpPr txBox="1"/>
          <p:nvPr/>
        </p:nvSpPr>
        <p:spPr>
          <a:xfrm>
            <a:off x="661902" y="2419266"/>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Implement</a:t>
            </a:r>
            <a:endParaRPr lang="en-US" altLang="zh-CN" sz="1200" b="1" dirty="0">
              <a:latin typeface="Kozuka Gothic Pro R" pitchFamily="34" charset="-128"/>
              <a:ea typeface="Kozuka Gothic Pro R" pitchFamily="34" charset="-128"/>
            </a:endParaRPr>
          </a:p>
        </p:txBody>
      </p:sp>
      <p:sp>
        <p:nvSpPr>
          <p:cNvPr id="55" name="TextBox 49">
            <a:extLst>
              <a:ext uri="{FF2B5EF4-FFF2-40B4-BE49-F238E27FC236}">
                <a16:creationId xmlns:a16="http://schemas.microsoft.com/office/drawing/2014/main" id="{B5C8B129-A04C-1A42-AD75-DC862D746075}"/>
              </a:ext>
            </a:extLst>
          </p:cNvPr>
          <p:cNvSpPr txBox="1"/>
          <p:nvPr/>
        </p:nvSpPr>
        <p:spPr>
          <a:xfrm>
            <a:off x="661902" y="2895580"/>
            <a:ext cx="4403590" cy="1323439"/>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Calculate</a:t>
            </a: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r>
              <a:rPr lang="en" altLang="zh-CN" sz="1600" dirty="0">
                <a:latin typeface="Kozuka Gothic Pro R" pitchFamily="34" charset="-128"/>
                <a:ea typeface="Kozuka Gothic Pro R" pitchFamily="34" charset="-128"/>
              </a:rPr>
              <a:t>Sort top 10 high score</a:t>
            </a: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pic>
        <p:nvPicPr>
          <p:cNvPr id="9" name="图片 8">
            <a:extLst>
              <a:ext uri="{FF2B5EF4-FFF2-40B4-BE49-F238E27FC236}">
                <a16:creationId xmlns:a16="http://schemas.microsoft.com/office/drawing/2014/main" id="{53264C4F-D005-5041-98EF-35B9DE48E161}"/>
              </a:ext>
            </a:extLst>
          </p:cNvPr>
          <p:cNvPicPr>
            <a:picLocks noChangeAspect="1"/>
          </p:cNvPicPr>
          <p:nvPr/>
        </p:nvPicPr>
        <p:blipFill>
          <a:blip r:embed="rId7"/>
          <a:stretch>
            <a:fillRect/>
          </a:stretch>
        </p:blipFill>
        <p:spPr>
          <a:xfrm>
            <a:off x="932566" y="1632124"/>
            <a:ext cx="1790700" cy="330200"/>
          </a:xfrm>
          <a:prstGeom prst="rect">
            <a:avLst/>
          </a:prstGeom>
        </p:spPr>
      </p:pic>
      <p:pic>
        <p:nvPicPr>
          <p:cNvPr id="56" name="图片 55">
            <a:extLst>
              <a:ext uri="{FF2B5EF4-FFF2-40B4-BE49-F238E27FC236}">
                <a16:creationId xmlns:a16="http://schemas.microsoft.com/office/drawing/2014/main" id="{B1A9B3F5-D3D0-604C-90F7-A0499CF9F532}"/>
              </a:ext>
            </a:extLst>
          </p:cNvPr>
          <p:cNvPicPr/>
          <p:nvPr/>
        </p:nvPicPr>
        <p:blipFill rotWithShape="1">
          <a:blip r:embed="rId8"/>
          <a:srcRect b="16175"/>
          <a:stretch/>
        </p:blipFill>
        <p:spPr>
          <a:xfrm>
            <a:off x="632721" y="3150705"/>
            <a:ext cx="4603458" cy="506855"/>
          </a:xfrm>
          <a:prstGeom prst="rect">
            <a:avLst/>
          </a:prstGeom>
        </p:spPr>
      </p:pic>
      <p:pic>
        <p:nvPicPr>
          <p:cNvPr id="57" name="图片 56">
            <a:extLst>
              <a:ext uri="{FF2B5EF4-FFF2-40B4-BE49-F238E27FC236}">
                <a16:creationId xmlns:a16="http://schemas.microsoft.com/office/drawing/2014/main" id="{F52FDDCD-3F7D-BC4F-A1CA-1BB3C186E7BF}"/>
              </a:ext>
            </a:extLst>
          </p:cNvPr>
          <p:cNvPicPr/>
          <p:nvPr/>
        </p:nvPicPr>
        <p:blipFill>
          <a:blip r:embed="rId9"/>
          <a:stretch>
            <a:fillRect/>
          </a:stretch>
        </p:blipFill>
        <p:spPr>
          <a:xfrm>
            <a:off x="661902" y="3996408"/>
            <a:ext cx="4574274" cy="541163"/>
          </a:xfrm>
          <a:prstGeom prst="rect">
            <a:avLst/>
          </a:prstGeom>
        </p:spPr>
      </p:pic>
      <p:pic>
        <p:nvPicPr>
          <p:cNvPr id="60" name="图片 59">
            <a:extLst>
              <a:ext uri="{FF2B5EF4-FFF2-40B4-BE49-F238E27FC236}">
                <a16:creationId xmlns:a16="http://schemas.microsoft.com/office/drawing/2014/main" id="{CA2E740E-EA1F-0E4E-AF32-689FD20ECE6C}"/>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5323930" y="1023731"/>
            <a:ext cx="3732282" cy="3456227"/>
          </a:xfrm>
          <a:prstGeom prst="rect">
            <a:avLst/>
          </a:prstGeom>
        </p:spPr>
      </p:pic>
    </p:spTree>
    <p:custDataLst>
      <p:tags r:id="rId1"/>
    </p:custDataLst>
    <p:extLst>
      <p:ext uri="{BB962C8B-B14F-4D97-AF65-F5344CB8AC3E}">
        <p14:creationId xmlns:p14="http://schemas.microsoft.com/office/powerpoint/2010/main" val="1800370637"/>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17</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17</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Betweenness Centrality</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632720" y="1221827"/>
            <a:ext cx="7145943" cy="1246495"/>
          </a:xfrm>
          <a:prstGeom prst="rect">
            <a:avLst/>
          </a:prstGeom>
          <a:noFill/>
        </p:spPr>
        <p:txBody>
          <a:bodyPr wrap="square" rtlCol="0">
            <a:spAutoFit/>
          </a:bodyPr>
          <a:lstStyle/>
          <a:p>
            <a:pPr marL="285750" indent="-285750">
              <a:buSzPct val="80000"/>
              <a:buFont typeface="Wingdings" charset="2"/>
              <a:buChar char="u"/>
            </a:pPr>
            <a:r>
              <a:rPr lang="en" altLang="zh-CN" sz="1500" b="1" dirty="0">
                <a:latin typeface="Kozuka Gothic Pro R" pitchFamily="34" charset="-128"/>
                <a:ea typeface="Kozuka Gothic Pro R" pitchFamily="34" charset="-128"/>
              </a:rPr>
              <a:t>Measure the extent to which a node acts as a </a:t>
            </a:r>
            <a:r>
              <a:rPr lang="zh-CN" altLang="en-US" sz="1500" b="1" dirty="0">
                <a:latin typeface="Kozuka Gothic Pro R" pitchFamily="34" charset="-128"/>
                <a:ea typeface="Kozuka Gothic Pro R" pitchFamily="34" charset="-128"/>
              </a:rPr>
              <a:t>‘</a:t>
            </a:r>
            <a:r>
              <a:rPr lang="en" altLang="zh-CN" sz="1500" b="1" dirty="0">
                <a:latin typeface="Kozuka Gothic Pro R" pitchFamily="34" charset="-128"/>
                <a:ea typeface="Kozuka Gothic Pro R" pitchFamily="34" charset="-128"/>
              </a:rPr>
              <a:t>bridge node</a:t>
            </a:r>
            <a:r>
              <a:rPr lang="zh-CN" altLang="en-US" sz="1500" b="1" dirty="0">
                <a:latin typeface="Kozuka Gothic Pro R" pitchFamily="34" charset="-128"/>
                <a:ea typeface="Kozuka Gothic Pro R" pitchFamily="34" charset="-128"/>
              </a:rPr>
              <a:t>’</a:t>
            </a:r>
            <a:endParaRPr lang="en" altLang="zh-CN" sz="1500" b="1" dirty="0">
              <a:latin typeface="Kozuka Gothic Pro R" pitchFamily="34" charset="-128"/>
              <a:ea typeface="Kozuka Gothic Pro R" pitchFamily="34" charset="-128"/>
            </a:endParaRPr>
          </a:p>
          <a:p>
            <a:pPr marL="285750" indent="-285750">
              <a:buSzPct val="80000"/>
              <a:buFont typeface="Wingdings" charset="2"/>
              <a:buChar char="u"/>
            </a:pPr>
            <a:r>
              <a:rPr lang="en" altLang="zh-CN" sz="1500" dirty="0">
                <a:latin typeface="Kozuka Gothic Pro R" pitchFamily="34" charset="-128"/>
                <a:ea typeface="Kozuka Gothic Pro R" pitchFamily="34" charset="-128"/>
              </a:rPr>
              <a:t>For each pair of vertices (</a:t>
            </a:r>
            <a:r>
              <a:rPr lang="en" altLang="zh-CN" sz="1500" dirty="0" err="1">
                <a:latin typeface="Kozuka Gothic Pro R" pitchFamily="34" charset="-128"/>
                <a:ea typeface="Kozuka Gothic Pro R" pitchFamily="34" charset="-128"/>
              </a:rPr>
              <a:t>s,t</a:t>
            </a:r>
            <a:r>
              <a:rPr lang="en" altLang="zh-CN" sz="1500" dirty="0">
                <a:latin typeface="Kozuka Gothic Pro R" pitchFamily="34" charset="-128"/>
                <a:ea typeface="Kozuka Gothic Pro R" pitchFamily="34" charset="-128"/>
              </a:rPr>
              <a:t>), compute the shortest paths between them.</a:t>
            </a:r>
          </a:p>
          <a:p>
            <a:pPr marL="285750" indent="-285750">
              <a:buSzPct val="80000"/>
              <a:buFont typeface="Wingdings" charset="2"/>
              <a:buChar char="u"/>
            </a:pPr>
            <a:r>
              <a:rPr lang="en" altLang="zh-CN" sz="1500" dirty="0">
                <a:latin typeface="Kozuka Gothic Pro R" pitchFamily="34" charset="-128"/>
                <a:ea typeface="Kozuka Gothic Pro R" pitchFamily="34" charset="-128"/>
              </a:rPr>
              <a:t>For each pair of vertices (</a:t>
            </a:r>
            <a:r>
              <a:rPr lang="en" altLang="zh-CN" sz="1500" dirty="0" err="1">
                <a:latin typeface="Kozuka Gothic Pro R" pitchFamily="34" charset="-128"/>
                <a:ea typeface="Kozuka Gothic Pro R" pitchFamily="34" charset="-128"/>
              </a:rPr>
              <a:t>s,t</a:t>
            </a:r>
            <a:r>
              <a:rPr lang="en" altLang="zh-CN" sz="1500" dirty="0">
                <a:latin typeface="Kozuka Gothic Pro R" pitchFamily="34" charset="-128"/>
                <a:ea typeface="Kozuka Gothic Pro R" pitchFamily="34" charset="-128"/>
              </a:rPr>
              <a:t>), determine the fraction of shortest paths that pass through the vertex in question (here, vertex v).</a:t>
            </a:r>
          </a:p>
          <a:p>
            <a:pPr marL="285750" indent="-285750">
              <a:buSzPct val="80000"/>
              <a:buFont typeface="Wingdings" charset="2"/>
              <a:buChar char="u"/>
            </a:pPr>
            <a:r>
              <a:rPr lang="en" altLang="zh-CN" sz="1500" dirty="0">
                <a:latin typeface="Kozuka Gothic Pro R" pitchFamily="34" charset="-128"/>
                <a:ea typeface="Kozuka Gothic Pro R" pitchFamily="34" charset="-128"/>
              </a:rPr>
              <a:t>Sum this fraction over all pairs of vertices (</a:t>
            </a:r>
            <a:r>
              <a:rPr lang="en" altLang="zh-CN" sz="1500" dirty="0" err="1">
                <a:latin typeface="Kozuka Gothic Pro R" pitchFamily="34" charset="-128"/>
                <a:ea typeface="Kozuka Gothic Pro R" pitchFamily="34" charset="-128"/>
              </a:rPr>
              <a:t>s,t</a:t>
            </a:r>
            <a:r>
              <a:rPr lang="en" altLang="zh-CN" sz="1500" dirty="0">
                <a:latin typeface="Kozuka Gothic Pro R" pitchFamily="34" charset="-128"/>
                <a:ea typeface="Kozuka Gothic Pro R" pitchFamily="34" charset="-128"/>
              </a:rPr>
              <a:t>).</a:t>
            </a:r>
            <a:endParaRPr lang="en-US" altLang="zh-CN" sz="1500"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46418" y="200443"/>
            <a:ext cx="3786999" cy="400110"/>
          </a:xfrm>
          <a:prstGeom prst="rect">
            <a:avLst/>
          </a:prstGeom>
          <a:noFill/>
        </p:spPr>
        <p:txBody>
          <a:bodyPr wrap="none" rtlCol="0">
            <a:spAutoFit/>
          </a:bodyPr>
          <a:lstStyle/>
          <a:p>
            <a:r>
              <a:rPr kumimoji="1" lang="en" altLang="zh-CN" sz="2000" b="1" dirty="0">
                <a:solidFill>
                  <a:srgbClr val="C00000"/>
                </a:solidFill>
              </a:rPr>
              <a:t>Calculate</a:t>
            </a:r>
            <a:r>
              <a:rPr kumimoji="1" lang="en-US" altLang="zh-CN" sz="2000" b="1" dirty="0">
                <a:solidFill>
                  <a:srgbClr val="C00000"/>
                </a:solidFill>
              </a:rPr>
              <a:t> Betweenness Centrality</a:t>
            </a:r>
            <a:r>
              <a:rPr kumimoji="1" lang="en" altLang="zh-CN" sz="2000" b="1" dirty="0">
                <a:solidFill>
                  <a:srgbClr val="C00000"/>
                </a:solidFill>
              </a:rPr>
              <a:t> </a:t>
            </a:r>
            <a:endParaRPr kumimoji="1" lang="zh-CN" altLang="en-US" sz="2000" b="1" dirty="0">
              <a:solidFill>
                <a:srgbClr val="C00000"/>
              </a:solidFill>
            </a:endParaRPr>
          </a:p>
        </p:txBody>
      </p:sp>
      <p:sp>
        <p:nvSpPr>
          <p:cNvPr id="54" name="TextBox 49">
            <a:extLst>
              <a:ext uri="{FF2B5EF4-FFF2-40B4-BE49-F238E27FC236}">
                <a16:creationId xmlns:a16="http://schemas.microsoft.com/office/drawing/2014/main" id="{E5493B9C-778E-D54D-99A4-EDB42F40E855}"/>
              </a:ext>
            </a:extLst>
          </p:cNvPr>
          <p:cNvSpPr txBox="1"/>
          <p:nvPr/>
        </p:nvSpPr>
        <p:spPr>
          <a:xfrm>
            <a:off x="632720" y="2528251"/>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Implement</a:t>
            </a:r>
            <a:endParaRPr lang="en-US" altLang="zh-CN" sz="1200" b="1" dirty="0">
              <a:latin typeface="Kozuka Gothic Pro R" pitchFamily="34" charset="-128"/>
              <a:ea typeface="Kozuka Gothic Pro R" pitchFamily="34" charset="-128"/>
            </a:endParaRPr>
          </a:p>
        </p:txBody>
      </p:sp>
      <p:sp>
        <p:nvSpPr>
          <p:cNvPr id="55" name="TextBox 49">
            <a:extLst>
              <a:ext uri="{FF2B5EF4-FFF2-40B4-BE49-F238E27FC236}">
                <a16:creationId xmlns:a16="http://schemas.microsoft.com/office/drawing/2014/main" id="{B5C8B129-A04C-1A42-AD75-DC862D746075}"/>
              </a:ext>
            </a:extLst>
          </p:cNvPr>
          <p:cNvSpPr txBox="1"/>
          <p:nvPr/>
        </p:nvSpPr>
        <p:spPr>
          <a:xfrm>
            <a:off x="646879" y="2844224"/>
            <a:ext cx="4403590" cy="1569660"/>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Calculate</a:t>
            </a: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r>
              <a:rPr lang="en" altLang="zh-CN" sz="1600" dirty="0">
                <a:latin typeface="Kozuka Gothic Pro R" pitchFamily="34" charset="-128"/>
                <a:ea typeface="Kozuka Gothic Pro R" pitchFamily="34" charset="-128"/>
              </a:rPr>
              <a:t>Sort top 10 high score</a:t>
            </a: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pic>
        <p:nvPicPr>
          <p:cNvPr id="30" name="图片 29">
            <a:extLst>
              <a:ext uri="{FF2B5EF4-FFF2-40B4-BE49-F238E27FC236}">
                <a16:creationId xmlns:a16="http://schemas.microsoft.com/office/drawing/2014/main" id="{356C552C-C32A-774E-86DE-4FE06980AF66}"/>
              </a:ext>
            </a:extLst>
          </p:cNvPr>
          <p:cNvPicPr/>
          <p:nvPr/>
        </p:nvPicPr>
        <p:blipFill>
          <a:blip r:embed="rId7"/>
          <a:stretch>
            <a:fillRect/>
          </a:stretch>
        </p:blipFill>
        <p:spPr>
          <a:xfrm>
            <a:off x="686211" y="3227099"/>
            <a:ext cx="5270500" cy="401955"/>
          </a:xfrm>
          <a:prstGeom prst="rect">
            <a:avLst/>
          </a:prstGeom>
        </p:spPr>
      </p:pic>
      <p:pic>
        <p:nvPicPr>
          <p:cNvPr id="3" name="图片 2">
            <a:extLst>
              <a:ext uri="{FF2B5EF4-FFF2-40B4-BE49-F238E27FC236}">
                <a16:creationId xmlns:a16="http://schemas.microsoft.com/office/drawing/2014/main" id="{4B74E46A-AF3E-F946-8D1D-8B05E7E92D11}"/>
              </a:ext>
            </a:extLst>
          </p:cNvPr>
          <p:cNvPicPr>
            <a:picLocks noChangeAspect="1"/>
          </p:cNvPicPr>
          <p:nvPr/>
        </p:nvPicPr>
        <p:blipFill>
          <a:blip r:embed="rId8"/>
          <a:stretch>
            <a:fillRect/>
          </a:stretch>
        </p:blipFill>
        <p:spPr>
          <a:xfrm>
            <a:off x="646879" y="4169149"/>
            <a:ext cx="8173077" cy="524656"/>
          </a:xfrm>
          <a:prstGeom prst="rect">
            <a:avLst/>
          </a:prstGeom>
        </p:spPr>
      </p:pic>
      <p:pic>
        <p:nvPicPr>
          <p:cNvPr id="4" name="图片 3">
            <a:extLst>
              <a:ext uri="{FF2B5EF4-FFF2-40B4-BE49-F238E27FC236}">
                <a16:creationId xmlns:a16="http://schemas.microsoft.com/office/drawing/2014/main" id="{A78CD38F-C55E-6C4D-88D3-7642AB77C5C1}"/>
              </a:ext>
            </a:extLst>
          </p:cNvPr>
          <p:cNvPicPr>
            <a:picLocks noChangeAspect="1"/>
          </p:cNvPicPr>
          <p:nvPr/>
        </p:nvPicPr>
        <p:blipFill>
          <a:blip r:embed="rId9"/>
          <a:stretch>
            <a:fillRect/>
          </a:stretch>
        </p:blipFill>
        <p:spPr>
          <a:xfrm>
            <a:off x="5527826" y="2101428"/>
            <a:ext cx="2667000" cy="838200"/>
          </a:xfrm>
          <a:prstGeom prst="rect">
            <a:avLst/>
          </a:prstGeom>
        </p:spPr>
      </p:pic>
    </p:spTree>
    <p:custDataLst>
      <p:tags r:id="rId1"/>
    </p:custDataLst>
    <p:extLst>
      <p:ext uri="{BB962C8B-B14F-4D97-AF65-F5344CB8AC3E}">
        <p14:creationId xmlns:p14="http://schemas.microsoft.com/office/powerpoint/2010/main" val="2163224205"/>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18</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18</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Closeness Centrality</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632720" y="1221827"/>
            <a:ext cx="7145943" cy="1246495"/>
          </a:xfrm>
          <a:prstGeom prst="rect">
            <a:avLst/>
          </a:prstGeom>
          <a:noFill/>
        </p:spPr>
        <p:txBody>
          <a:bodyPr wrap="square" rtlCol="0">
            <a:spAutoFit/>
          </a:bodyPr>
          <a:lstStyle/>
          <a:p>
            <a:pPr marL="285750" indent="-285750">
              <a:buSzPct val="80000"/>
              <a:buFont typeface="Wingdings" charset="2"/>
              <a:buChar char="u"/>
            </a:pPr>
            <a:r>
              <a:rPr lang="en" altLang="zh-CN" sz="1500" dirty="0">
                <a:latin typeface="Kozuka Gothic Pro R" pitchFamily="34" charset="-128"/>
                <a:ea typeface="Kozuka Gothic Pro R" pitchFamily="34" charset="-128"/>
              </a:rPr>
              <a:t>In a connected graph, the normalized closeness centrality (or closeness) of a node is the average length of the shortest path between the node and all other nodes in the graph. Thus the more central a node is, the closer it is to all other nodes.</a:t>
            </a:r>
          </a:p>
          <a:p>
            <a:pPr marL="285750" indent="-285750">
              <a:buSzPct val="80000"/>
              <a:buFont typeface="Wingdings" charset="2"/>
              <a:buChar char="u"/>
            </a:pPr>
            <a:endParaRPr lang="en" altLang="zh-CN" sz="1500" b="1"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3409203" cy="400110"/>
          </a:xfrm>
          <a:prstGeom prst="rect">
            <a:avLst/>
          </a:prstGeom>
          <a:noFill/>
        </p:spPr>
        <p:txBody>
          <a:bodyPr wrap="none" rtlCol="0">
            <a:spAutoFit/>
          </a:bodyPr>
          <a:lstStyle/>
          <a:p>
            <a:r>
              <a:rPr kumimoji="1" lang="en" altLang="zh-CN" sz="2000" b="1" dirty="0">
                <a:solidFill>
                  <a:srgbClr val="C00000"/>
                </a:solidFill>
              </a:rPr>
              <a:t>Calculate</a:t>
            </a:r>
            <a:r>
              <a:rPr kumimoji="1" lang="en-US" altLang="zh-CN" sz="2000" b="1" dirty="0"/>
              <a:t> </a:t>
            </a:r>
            <a:r>
              <a:rPr kumimoji="1" lang="en-US" altLang="zh-CN" sz="2000" b="1" dirty="0">
                <a:solidFill>
                  <a:srgbClr val="C00000"/>
                </a:solidFill>
              </a:rPr>
              <a:t>Closeness</a:t>
            </a:r>
            <a:r>
              <a:rPr kumimoji="1" lang="en-US" altLang="zh-CN" sz="2000" b="1" dirty="0"/>
              <a:t> </a:t>
            </a:r>
            <a:r>
              <a:rPr kumimoji="1" lang="en-US" altLang="zh-CN" sz="2000" b="1" dirty="0">
                <a:solidFill>
                  <a:srgbClr val="C00000"/>
                </a:solidFill>
              </a:rPr>
              <a:t>Centrality</a:t>
            </a:r>
            <a:r>
              <a:rPr kumimoji="1" lang="en" altLang="zh-CN" sz="2000" b="1" dirty="0"/>
              <a:t> </a:t>
            </a:r>
            <a:endParaRPr kumimoji="1" lang="zh-CN" altLang="en-US" sz="2000" b="1" dirty="0"/>
          </a:p>
        </p:txBody>
      </p:sp>
      <p:sp>
        <p:nvSpPr>
          <p:cNvPr id="54" name="TextBox 49">
            <a:extLst>
              <a:ext uri="{FF2B5EF4-FFF2-40B4-BE49-F238E27FC236}">
                <a16:creationId xmlns:a16="http://schemas.microsoft.com/office/drawing/2014/main" id="{E5493B9C-778E-D54D-99A4-EDB42F40E855}"/>
              </a:ext>
            </a:extLst>
          </p:cNvPr>
          <p:cNvSpPr txBox="1"/>
          <p:nvPr/>
        </p:nvSpPr>
        <p:spPr>
          <a:xfrm>
            <a:off x="632720" y="2528251"/>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Implement</a:t>
            </a:r>
            <a:endParaRPr lang="en-US" altLang="zh-CN" sz="1200" b="1" dirty="0">
              <a:latin typeface="Kozuka Gothic Pro R" pitchFamily="34" charset="-128"/>
              <a:ea typeface="Kozuka Gothic Pro R" pitchFamily="34" charset="-128"/>
            </a:endParaRPr>
          </a:p>
        </p:txBody>
      </p:sp>
      <p:sp>
        <p:nvSpPr>
          <p:cNvPr id="55" name="TextBox 49">
            <a:extLst>
              <a:ext uri="{FF2B5EF4-FFF2-40B4-BE49-F238E27FC236}">
                <a16:creationId xmlns:a16="http://schemas.microsoft.com/office/drawing/2014/main" id="{B5C8B129-A04C-1A42-AD75-DC862D746075}"/>
              </a:ext>
            </a:extLst>
          </p:cNvPr>
          <p:cNvSpPr txBox="1"/>
          <p:nvPr/>
        </p:nvSpPr>
        <p:spPr>
          <a:xfrm>
            <a:off x="646879" y="2844224"/>
            <a:ext cx="4403590" cy="830997"/>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Calculate</a:t>
            </a:r>
          </a:p>
          <a:p>
            <a:pPr marL="285750" indent="-285750">
              <a:buSzPct val="80000"/>
              <a:buFont typeface="Wingdings" charset="2"/>
              <a:buChar char="u"/>
            </a:pPr>
            <a:r>
              <a:rPr lang="en" altLang="zh-CN" sz="1600" dirty="0">
                <a:latin typeface="Kozuka Gothic Pro R" pitchFamily="34" charset="-128"/>
                <a:ea typeface="Kozuka Gothic Pro R" pitchFamily="34" charset="-128"/>
              </a:rPr>
              <a:t>Sort top 10 high score</a:t>
            </a: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pic>
        <p:nvPicPr>
          <p:cNvPr id="5" name="图片 4">
            <a:extLst>
              <a:ext uri="{FF2B5EF4-FFF2-40B4-BE49-F238E27FC236}">
                <a16:creationId xmlns:a16="http://schemas.microsoft.com/office/drawing/2014/main" id="{2AAD673A-6836-2C46-BD1C-5245164FAE70}"/>
              </a:ext>
            </a:extLst>
          </p:cNvPr>
          <p:cNvPicPr>
            <a:picLocks noChangeAspect="1"/>
          </p:cNvPicPr>
          <p:nvPr/>
        </p:nvPicPr>
        <p:blipFill>
          <a:blip r:embed="rId7"/>
          <a:stretch>
            <a:fillRect/>
          </a:stretch>
        </p:blipFill>
        <p:spPr>
          <a:xfrm>
            <a:off x="5713185" y="2150693"/>
            <a:ext cx="2197100" cy="723900"/>
          </a:xfrm>
          <a:prstGeom prst="rect">
            <a:avLst/>
          </a:prstGeom>
        </p:spPr>
      </p:pic>
      <p:pic>
        <p:nvPicPr>
          <p:cNvPr id="6" name="图片 5">
            <a:extLst>
              <a:ext uri="{FF2B5EF4-FFF2-40B4-BE49-F238E27FC236}">
                <a16:creationId xmlns:a16="http://schemas.microsoft.com/office/drawing/2014/main" id="{B4785E2B-BD74-0D4C-A8B2-E39C3CF6B4FD}"/>
              </a:ext>
            </a:extLst>
          </p:cNvPr>
          <p:cNvPicPr>
            <a:picLocks noChangeAspect="1"/>
          </p:cNvPicPr>
          <p:nvPr/>
        </p:nvPicPr>
        <p:blipFill>
          <a:blip r:embed="rId8"/>
          <a:stretch>
            <a:fillRect/>
          </a:stretch>
        </p:blipFill>
        <p:spPr>
          <a:xfrm>
            <a:off x="693471" y="3453222"/>
            <a:ext cx="7779199" cy="863082"/>
          </a:xfrm>
          <a:prstGeom prst="rect">
            <a:avLst/>
          </a:prstGeom>
        </p:spPr>
      </p:pic>
    </p:spTree>
    <p:custDataLst>
      <p:tags r:id="rId1"/>
    </p:custDataLst>
    <p:extLst>
      <p:ext uri="{BB962C8B-B14F-4D97-AF65-F5344CB8AC3E}">
        <p14:creationId xmlns:p14="http://schemas.microsoft.com/office/powerpoint/2010/main" val="1168858158"/>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19</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19</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Over 5 books ...</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632720" y="1221827"/>
            <a:ext cx="7145943" cy="323165"/>
          </a:xfrm>
          <a:prstGeom prst="rect">
            <a:avLst/>
          </a:prstGeom>
          <a:noFill/>
        </p:spPr>
        <p:txBody>
          <a:bodyPr wrap="square" rtlCol="0">
            <a:spAutoFit/>
          </a:bodyPr>
          <a:lstStyle/>
          <a:p>
            <a:pPr marL="285750" indent="-285750">
              <a:buSzPct val="80000"/>
              <a:buFont typeface="Wingdings" charset="2"/>
              <a:buChar char="u"/>
            </a:pPr>
            <a:r>
              <a:rPr lang="en" altLang="zh-CN" sz="1500" dirty="0">
                <a:latin typeface="Kozuka Gothic Pro R" pitchFamily="34" charset="-128"/>
                <a:ea typeface="Kozuka Gothic Pro R" pitchFamily="34" charset="-128"/>
              </a:rPr>
              <a:t>A suddenly drop for Eddard-</a:t>
            </a:r>
            <a:r>
              <a:rPr lang="en" altLang="zh-CN" sz="1500" dirty="0" err="1">
                <a:latin typeface="Kozuka Gothic Pro R" pitchFamily="34" charset="-128"/>
                <a:ea typeface="Kozuka Gothic Pro R" pitchFamily="34" charset="-128"/>
              </a:rPr>
              <a:t>Strak</a:t>
            </a:r>
            <a:r>
              <a:rPr lang="en" altLang="zh-CN" sz="1500" dirty="0">
                <a:latin typeface="Kozuka Gothic Pro R" pitchFamily="34" charset="-128"/>
                <a:ea typeface="Kozuka Gothic Pro R" pitchFamily="34" charset="-128"/>
              </a:rPr>
              <a:t>!</a:t>
            </a: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774268" cy="400110"/>
          </a:xfrm>
          <a:prstGeom prst="rect">
            <a:avLst/>
          </a:prstGeom>
          <a:noFill/>
        </p:spPr>
        <p:txBody>
          <a:bodyPr wrap="none" rtlCol="0">
            <a:spAutoFit/>
          </a:bodyPr>
          <a:lstStyle/>
          <a:p>
            <a:r>
              <a:rPr kumimoji="1" lang="en-US" altLang="zh-CN" sz="2000" b="1" dirty="0">
                <a:solidFill>
                  <a:srgbClr val="C00000"/>
                </a:solidFill>
              </a:rPr>
              <a:t>Result Analysis</a:t>
            </a:r>
            <a:endParaRPr kumimoji="1" lang="zh-CN" altLang="en-US" sz="2000" b="1" dirty="0">
              <a:solidFill>
                <a:srgbClr val="C00000"/>
              </a:solidFill>
            </a:endParaRPr>
          </a:p>
        </p:txBody>
      </p:sp>
      <p:pic>
        <p:nvPicPr>
          <p:cNvPr id="4" name="图片 3" descr="图片包含 地图, 文字&#10;&#10;描述已自动生成">
            <a:extLst>
              <a:ext uri="{FF2B5EF4-FFF2-40B4-BE49-F238E27FC236}">
                <a16:creationId xmlns:a16="http://schemas.microsoft.com/office/drawing/2014/main" id="{F8F6EE4F-8BF6-EA41-B724-C8E91AC830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520" y="1690568"/>
            <a:ext cx="5030053" cy="3108460"/>
          </a:xfrm>
          <a:prstGeom prst="rect">
            <a:avLst/>
          </a:prstGeom>
        </p:spPr>
      </p:pic>
    </p:spTree>
    <p:custDataLst>
      <p:tags r:id="rId1"/>
    </p:custDataLst>
    <p:extLst>
      <p:ext uri="{BB962C8B-B14F-4D97-AF65-F5344CB8AC3E}">
        <p14:creationId xmlns:p14="http://schemas.microsoft.com/office/powerpoint/2010/main" val="1082356756"/>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97" name="TextBox 9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2</a:t>
            </a:fld>
            <a:endParaRPr lang="zh-CN" altLang="en-US" dirty="0"/>
          </a:p>
        </p:txBody>
      </p:sp>
      <p:sp>
        <p:nvSpPr>
          <p:cNvPr id="56" name="TextBox 26"/>
          <p:cNvSpPr txBox="1"/>
          <p:nvPr/>
        </p:nvSpPr>
        <p:spPr>
          <a:xfrm>
            <a:off x="921657" y="201192"/>
            <a:ext cx="1241045" cy="338554"/>
          </a:xfrm>
          <a:prstGeom prst="rect">
            <a:avLst/>
          </a:prstGeom>
          <a:noFill/>
        </p:spPr>
        <p:txBody>
          <a:bodyPr wrap="none" rtlCol="0">
            <a:spAutoFit/>
          </a:bodyPr>
          <a:lstStyle/>
          <a:p>
            <a:r>
              <a:rPr lang="en-US" altLang="zh-CN" sz="1600" b="1" dirty="0">
                <a:solidFill>
                  <a:srgbClr val="C00000"/>
                </a:solidFill>
                <a:latin typeface="Kozuka Gothic Pro R" pitchFamily="34" charset="-128"/>
                <a:ea typeface="Kozuka Gothic Pro R" pitchFamily="34" charset="-128"/>
              </a:rPr>
              <a:t>Objectives</a:t>
            </a:r>
            <a:endParaRPr lang="zh-CN" altLang="en-US" sz="1600" b="1" dirty="0">
              <a:solidFill>
                <a:srgbClr val="C00000"/>
              </a:solidFill>
              <a:latin typeface="Kozuka Gothic Pro R" pitchFamily="34" charset="-128"/>
              <a:ea typeface="Kozuka Gothic Pro R" pitchFamily="34" charset="-128"/>
            </a:endParaRPr>
          </a:p>
        </p:txBody>
      </p:sp>
      <p:pic>
        <p:nvPicPr>
          <p:cNvPr id="44" name="Picture 1" descr="page1image21906032">
            <a:extLst>
              <a:ext uri="{FF2B5EF4-FFF2-40B4-BE49-F238E27FC236}">
                <a16:creationId xmlns:a16="http://schemas.microsoft.com/office/drawing/2014/main" id="{0323A411-F511-794B-89BD-5011011B8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36" y="1120822"/>
            <a:ext cx="5473700" cy="3378200"/>
          </a:xfrm>
          <a:prstGeom prst="rect">
            <a:avLst/>
          </a:prstGeom>
          <a:noFill/>
          <a:extLst>
            <a:ext uri="{909E8E84-426E-40DD-AFC4-6F175D3DCCD1}">
              <a14:hiddenFill xmlns:a14="http://schemas.microsoft.com/office/drawing/2010/main">
                <a:solidFill>
                  <a:srgbClr val="FFFFFF"/>
                </a:solidFill>
              </a14:hiddenFill>
            </a:ext>
          </a:extLst>
        </p:spPr>
      </p:pic>
      <p:sp>
        <p:nvSpPr>
          <p:cNvPr id="45" name="椭圆 44">
            <a:extLst>
              <a:ext uri="{FF2B5EF4-FFF2-40B4-BE49-F238E27FC236}">
                <a16:creationId xmlns:a16="http://schemas.microsoft.com/office/drawing/2014/main" id="{E991944C-4962-AD4C-AB2F-D9D8043309D2}"/>
              </a:ext>
            </a:extLst>
          </p:cNvPr>
          <p:cNvSpPr/>
          <p:nvPr/>
        </p:nvSpPr>
        <p:spPr>
          <a:xfrm>
            <a:off x="6122842" y="1547218"/>
            <a:ext cx="300973" cy="282307"/>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9" name="TextBox 56">
            <a:extLst>
              <a:ext uri="{FF2B5EF4-FFF2-40B4-BE49-F238E27FC236}">
                <a16:creationId xmlns:a16="http://schemas.microsoft.com/office/drawing/2014/main" id="{5EAAE087-EE5A-304C-991F-8A319698F43E}"/>
              </a:ext>
            </a:extLst>
          </p:cNvPr>
          <p:cNvSpPr txBox="1"/>
          <p:nvPr/>
        </p:nvSpPr>
        <p:spPr>
          <a:xfrm>
            <a:off x="6445116" y="1393290"/>
            <a:ext cx="2403048" cy="646331"/>
          </a:xfrm>
          <a:prstGeom prst="rect">
            <a:avLst/>
          </a:prstGeom>
          <a:noFill/>
        </p:spPr>
        <p:txBody>
          <a:bodyPr wrap="square" rtlCol="0">
            <a:spAutoFit/>
          </a:bodyPr>
          <a:lstStyle/>
          <a:p>
            <a:r>
              <a:rPr lang="en" altLang="zh-CN" dirty="0"/>
              <a:t>Analyze the battles in “Game of Thornes”</a:t>
            </a:r>
          </a:p>
        </p:txBody>
      </p:sp>
      <p:sp>
        <p:nvSpPr>
          <p:cNvPr id="50" name="椭圆 49">
            <a:extLst>
              <a:ext uri="{FF2B5EF4-FFF2-40B4-BE49-F238E27FC236}">
                <a16:creationId xmlns:a16="http://schemas.microsoft.com/office/drawing/2014/main" id="{50249429-059C-0D4D-AB9E-09EBD3F48BF6}"/>
              </a:ext>
            </a:extLst>
          </p:cNvPr>
          <p:cNvSpPr/>
          <p:nvPr/>
        </p:nvSpPr>
        <p:spPr>
          <a:xfrm>
            <a:off x="6122842" y="2214097"/>
            <a:ext cx="300973" cy="282307"/>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1" name="TextBox 56">
            <a:extLst>
              <a:ext uri="{FF2B5EF4-FFF2-40B4-BE49-F238E27FC236}">
                <a16:creationId xmlns:a16="http://schemas.microsoft.com/office/drawing/2014/main" id="{4DBC0237-208D-3647-8DA2-46E47286E6F2}"/>
              </a:ext>
            </a:extLst>
          </p:cNvPr>
          <p:cNvSpPr txBox="1"/>
          <p:nvPr/>
        </p:nvSpPr>
        <p:spPr>
          <a:xfrm>
            <a:off x="6445115" y="2108275"/>
            <a:ext cx="2483731" cy="646331"/>
          </a:xfrm>
          <a:prstGeom prst="rect">
            <a:avLst/>
          </a:prstGeom>
          <a:noFill/>
        </p:spPr>
        <p:txBody>
          <a:bodyPr wrap="square" rtlCol="0">
            <a:spAutoFit/>
          </a:bodyPr>
          <a:lstStyle/>
          <a:p>
            <a:r>
              <a:rPr lang="en" altLang="zh-CN" dirty="0"/>
              <a:t>Demonstrate the character relationship</a:t>
            </a:r>
          </a:p>
        </p:txBody>
      </p:sp>
      <p:sp>
        <p:nvSpPr>
          <p:cNvPr id="52" name="椭圆 51">
            <a:extLst>
              <a:ext uri="{FF2B5EF4-FFF2-40B4-BE49-F238E27FC236}">
                <a16:creationId xmlns:a16="http://schemas.microsoft.com/office/drawing/2014/main" id="{56A861E2-833E-4247-AC0A-337462EE6AA9}"/>
              </a:ext>
            </a:extLst>
          </p:cNvPr>
          <p:cNvSpPr/>
          <p:nvPr/>
        </p:nvSpPr>
        <p:spPr>
          <a:xfrm>
            <a:off x="6144142" y="2920725"/>
            <a:ext cx="300973" cy="282307"/>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7" name="TextBox 56">
            <a:extLst>
              <a:ext uri="{FF2B5EF4-FFF2-40B4-BE49-F238E27FC236}">
                <a16:creationId xmlns:a16="http://schemas.microsoft.com/office/drawing/2014/main" id="{85E08F49-102D-B647-A5BD-253844165D14}"/>
              </a:ext>
            </a:extLst>
          </p:cNvPr>
          <p:cNvSpPr txBox="1"/>
          <p:nvPr/>
        </p:nvSpPr>
        <p:spPr>
          <a:xfrm>
            <a:off x="6445115" y="2808796"/>
            <a:ext cx="2483731" cy="646331"/>
          </a:xfrm>
          <a:prstGeom prst="rect">
            <a:avLst/>
          </a:prstGeom>
          <a:noFill/>
        </p:spPr>
        <p:txBody>
          <a:bodyPr wrap="square" rtlCol="0">
            <a:spAutoFit/>
          </a:bodyPr>
          <a:lstStyle/>
          <a:p>
            <a:r>
              <a:rPr lang="en" altLang="zh-CN" dirty="0"/>
              <a:t>Predict the death of a character</a:t>
            </a:r>
          </a:p>
        </p:txBody>
      </p:sp>
    </p:spTree>
    <p:custDataLst>
      <p:tags r:id="rId1"/>
    </p:custDataLst>
    <p:extLst>
      <p:ext uri="{BB962C8B-B14F-4D97-AF65-F5344CB8AC3E}">
        <p14:creationId xmlns:p14="http://schemas.microsoft.com/office/powerpoint/2010/main" val="3392457771"/>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20</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20</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Over 5 books ...</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769574" y="1258849"/>
            <a:ext cx="7145943" cy="584775"/>
          </a:xfrm>
          <a:prstGeom prst="rect">
            <a:avLst/>
          </a:prstGeom>
          <a:noFill/>
        </p:spPr>
        <p:txBody>
          <a:bodyPr wrap="square" rtlCol="0">
            <a:spAutoFit/>
          </a:bodyPr>
          <a:lstStyle/>
          <a:p>
            <a:pPr>
              <a:buSzPct val="80000"/>
            </a:pPr>
            <a:r>
              <a:rPr lang="en" altLang="zh-CN" sz="1600" dirty="0">
                <a:ea typeface="Kozuka Gothic Pro R" pitchFamily="34" charset="-128"/>
              </a:rPr>
              <a:t>John-Snow &amp;  Daenerys-Targaryen</a:t>
            </a:r>
          </a:p>
          <a:p>
            <a:pPr>
              <a:buSzPct val="80000"/>
            </a:pPr>
            <a:r>
              <a:rPr lang="en-US" altLang="zh-CN" sz="1600" dirty="0"/>
              <a:t>different physical position , but share similar development trajectory</a:t>
            </a:r>
            <a:r>
              <a:rPr lang="zh-CN" altLang="zh-CN" sz="1600" dirty="0"/>
              <a:t> </a:t>
            </a:r>
            <a:endParaRPr lang="en" altLang="zh-CN" sz="1600" dirty="0">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774268" cy="400110"/>
          </a:xfrm>
          <a:prstGeom prst="rect">
            <a:avLst/>
          </a:prstGeom>
          <a:noFill/>
        </p:spPr>
        <p:txBody>
          <a:bodyPr wrap="none" rtlCol="0">
            <a:spAutoFit/>
          </a:bodyPr>
          <a:lstStyle/>
          <a:p>
            <a:r>
              <a:rPr kumimoji="1" lang="en-US" altLang="zh-CN" sz="2000" b="1" dirty="0">
                <a:solidFill>
                  <a:srgbClr val="C00000"/>
                </a:solidFill>
              </a:rPr>
              <a:t>Result Analysis</a:t>
            </a:r>
            <a:endParaRPr kumimoji="1" lang="zh-CN" altLang="en-US" sz="2000" b="1" dirty="0">
              <a:solidFill>
                <a:srgbClr val="C00000"/>
              </a:solidFill>
            </a:endParaRPr>
          </a:p>
        </p:txBody>
      </p:sp>
      <p:pic>
        <p:nvPicPr>
          <p:cNvPr id="5" name="图片 4">
            <a:extLst>
              <a:ext uri="{FF2B5EF4-FFF2-40B4-BE49-F238E27FC236}">
                <a16:creationId xmlns:a16="http://schemas.microsoft.com/office/drawing/2014/main" id="{C4464EEC-EE03-B74F-A91B-75FBAA409181}"/>
              </a:ext>
            </a:extLst>
          </p:cNvPr>
          <p:cNvPicPr>
            <a:picLocks noChangeAspect="1"/>
          </p:cNvPicPr>
          <p:nvPr/>
        </p:nvPicPr>
        <p:blipFill>
          <a:blip r:embed="rId7"/>
          <a:stretch>
            <a:fillRect/>
          </a:stretch>
        </p:blipFill>
        <p:spPr>
          <a:xfrm>
            <a:off x="1965959" y="1854930"/>
            <a:ext cx="4508861" cy="2942122"/>
          </a:xfrm>
          <a:prstGeom prst="rect">
            <a:avLst/>
          </a:prstGeom>
        </p:spPr>
      </p:pic>
    </p:spTree>
    <p:custDataLst>
      <p:tags r:id="rId1"/>
    </p:custDataLst>
    <p:extLst>
      <p:ext uri="{BB962C8B-B14F-4D97-AF65-F5344CB8AC3E}">
        <p14:creationId xmlns:p14="http://schemas.microsoft.com/office/powerpoint/2010/main" val="4098590173"/>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21</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21</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Over 5 books ...</a:t>
            </a:r>
            <a:endParaRPr lang="en-US" altLang="zh-CN" sz="1200" b="1"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774268" cy="400110"/>
          </a:xfrm>
          <a:prstGeom prst="rect">
            <a:avLst/>
          </a:prstGeom>
          <a:noFill/>
        </p:spPr>
        <p:txBody>
          <a:bodyPr wrap="none" rtlCol="0">
            <a:spAutoFit/>
          </a:bodyPr>
          <a:lstStyle/>
          <a:p>
            <a:r>
              <a:rPr kumimoji="1" lang="en-US" altLang="zh-CN" sz="2000" b="1" dirty="0">
                <a:solidFill>
                  <a:srgbClr val="C00000"/>
                </a:solidFill>
              </a:rPr>
              <a:t>Result Analysis</a:t>
            </a:r>
            <a:endParaRPr kumimoji="1" lang="zh-CN" altLang="en-US" sz="2000" b="1" dirty="0">
              <a:solidFill>
                <a:srgbClr val="C00000"/>
              </a:solidFill>
            </a:endParaRPr>
          </a:p>
        </p:txBody>
      </p:sp>
      <p:pic>
        <p:nvPicPr>
          <p:cNvPr id="4" name="图片 3">
            <a:extLst>
              <a:ext uri="{FF2B5EF4-FFF2-40B4-BE49-F238E27FC236}">
                <a16:creationId xmlns:a16="http://schemas.microsoft.com/office/drawing/2014/main" id="{62F3A5CE-C482-1442-9CE4-536308E77C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721" y="1819666"/>
            <a:ext cx="4115844" cy="2599481"/>
          </a:xfrm>
          <a:prstGeom prst="rect">
            <a:avLst/>
          </a:prstGeom>
        </p:spPr>
      </p:pic>
      <p:pic>
        <p:nvPicPr>
          <p:cNvPr id="9" name="图片 8">
            <a:extLst>
              <a:ext uri="{FF2B5EF4-FFF2-40B4-BE49-F238E27FC236}">
                <a16:creationId xmlns:a16="http://schemas.microsoft.com/office/drawing/2014/main" id="{CE0D72FA-56FD-FD46-99E0-EE23D9161B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60" y="1812682"/>
            <a:ext cx="4115845" cy="2599481"/>
          </a:xfrm>
          <a:prstGeom prst="rect">
            <a:avLst/>
          </a:prstGeom>
        </p:spPr>
      </p:pic>
      <p:sp>
        <p:nvSpPr>
          <p:cNvPr id="29" name="TextBox 49">
            <a:extLst>
              <a:ext uri="{FF2B5EF4-FFF2-40B4-BE49-F238E27FC236}">
                <a16:creationId xmlns:a16="http://schemas.microsoft.com/office/drawing/2014/main" id="{B8A4F01F-36C0-4543-81DC-F42BD9835058}"/>
              </a:ext>
            </a:extLst>
          </p:cNvPr>
          <p:cNvSpPr txBox="1"/>
          <p:nvPr/>
        </p:nvSpPr>
        <p:spPr>
          <a:xfrm>
            <a:off x="969015" y="1385077"/>
            <a:ext cx="2792060" cy="276999"/>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Betweenness Centrality top 10</a:t>
            </a:r>
          </a:p>
        </p:txBody>
      </p:sp>
      <p:sp>
        <p:nvSpPr>
          <p:cNvPr id="30" name="TextBox 49">
            <a:extLst>
              <a:ext uri="{FF2B5EF4-FFF2-40B4-BE49-F238E27FC236}">
                <a16:creationId xmlns:a16="http://schemas.microsoft.com/office/drawing/2014/main" id="{8C34EE83-8378-284E-BC4D-576CF44C2C85}"/>
              </a:ext>
            </a:extLst>
          </p:cNvPr>
          <p:cNvSpPr txBox="1"/>
          <p:nvPr/>
        </p:nvSpPr>
        <p:spPr>
          <a:xfrm>
            <a:off x="4888360" y="1388193"/>
            <a:ext cx="2792060" cy="276999"/>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Degree Centrality top 10</a:t>
            </a:r>
          </a:p>
        </p:txBody>
      </p:sp>
    </p:spTree>
    <p:custDataLst>
      <p:tags r:id="rId1"/>
    </p:custDataLst>
    <p:extLst>
      <p:ext uri="{BB962C8B-B14F-4D97-AF65-F5344CB8AC3E}">
        <p14:creationId xmlns:p14="http://schemas.microsoft.com/office/powerpoint/2010/main" val="475786921"/>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22</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22</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Over 5 books ...</a:t>
            </a:r>
            <a:endParaRPr lang="en-US" altLang="zh-CN" sz="1200" b="1"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774268" cy="400110"/>
          </a:xfrm>
          <a:prstGeom prst="rect">
            <a:avLst/>
          </a:prstGeom>
          <a:noFill/>
        </p:spPr>
        <p:txBody>
          <a:bodyPr wrap="none" rtlCol="0">
            <a:spAutoFit/>
          </a:bodyPr>
          <a:lstStyle/>
          <a:p>
            <a:r>
              <a:rPr kumimoji="1" lang="en-US" altLang="zh-CN" sz="2000" b="1" dirty="0">
                <a:solidFill>
                  <a:srgbClr val="C00000"/>
                </a:solidFill>
              </a:rPr>
              <a:t>Result Analysis</a:t>
            </a:r>
            <a:endParaRPr kumimoji="1" lang="zh-CN" altLang="en-US" sz="2000" b="1" dirty="0">
              <a:solidFill>
                <a:srgbClr val="C00000"/>
              </a:solidFill>
            </a:endParaRPr>
          </a:p>
        </p:txBody>
      </p:sp>
      <p:pic>
        <p:nvPicPr>
          <p:cNvPr id="4" name="图片 3">
            <a:extLst>
              <a:ext uri="{FF2B5EF4-FFF2-40B4-BE49-F238E27FC236}">
                <a16:creationId xmlns:a16="http://schemas.microsoft.com/office/drawing/2014/main" id="{62F3A5CE-C482-1442-9CE4-536308E77C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721" y="1819666"/>
            <a:ext cx="4115844" cy="2599481"/>
          </a:xfrm>
          <a:prstGeom prst="rect">
            <a:avLst/>
          </a:prstGeom>
        </p:spPr>
      </p:pic>
      <p:pic>
        <p:nvPicPr>
          <p:cNvPr id="9" name="图片 8">
            <a:extLst>
              <a:ext uri="{FF2B5EF4-FFF2-40B4-BE49-F238E27FC236}">
                <a16:creationId xmlns:a16="http://schemas.microsoft.com/office/drawing/2014/main" id="{CE0D72FA-56FD-FD46-99E0-EE23D9161B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60" y="1812682"/>
            <a:ext cx="4115845" cy="2599481"/>
          </a:xfrm>
          <a:prstGeom prst="rect">
            <a:avLst/>
          </a:prstGeom>
        </p:spPr>
      </p:pic>
      <p:sp>
        <p:nvSpPr>
          <p:cNvPr id="29" name="TextBox 49">
            <a:extLst>
              <a:ext uri="{FF2B5EF4-FFF2-40B4-BE49-F238E27FC236}">
                <a16:creationId xmlns:a16="http://schemas.microsoft.com/office/drawing/2014/main" id="{B8A4F01F-36C0-4543-81DC-F42BD9835058}"/>
              </a:ext>
            </a:extLst>
          </p:cNvPr>
          <p:cNvSpPr txBox="1"/>
          <p:nvPr/>
        </p:nvSpPr>
        <p:spPr>
          <a:xfrm>
            <a:off x="969015" y="1385077"/>
            <a:ext cx="2792060" cy="276999"/>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Betweenness Centrality top 10</a:t>
            </a:r>
          </a:p>
        </p:txBody>
      </p:sp>
      <p:sp>
        <p:nvSpPr>
          <p:cNvPr id="30" name="TextBox 49">
            <a:extLst>
              <a:ext uri="{FF2B5EF4-FFF2-40B4-BE49-F238E27FC236}">
                <a16:creationId xmlns:a16="http://schemas.microsoft.com/office/drawing/2014/main" id="{8C34EE83-8378-284E-BC4D-576CF44C2C85}"/>
              </a:ext>
            </a:extLst>
          </p:cNvPr>
          <p:cNvSpPr txBox="1"/>
          <p:nvPr/>
        </p:nvSpPr>
        <p:spPr>
          <a:xfrm>
            <a:off x="4888360" y="1388193"/>
            <a:ext cx="2792060" cy="276999"/>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Degree Centrality top 10</a:t>
            </a:r>
          </a:p>
        </p:txBody>
      </p:sp>
    </p:spTree>
    <p:custDataLst>
      <p:tags r:id="rId1"/>
    </p:custDataLst>
    <p:extLst>
      <p:ext uri="{BB962C8B-B14F-4D97-AF65-F5344CB8AC3E}">
        <p14:creationId xmlns:p14="http://schemas.microsoft.com/office/powerpoint/2010/main" val="3315514840"/>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16956" y="231988"/>
            <a:ext cx="171553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Result</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23</a:t>
            </a:fld>
            <a:endParaRPr lang="zh-CN" altLang="en-US"/>
          </a:p>
        </p:txBody>
      </p:sp>
      <p:sp>
        <p:nvSpPr>
          <p:cNvPr id="32" name="TextBox 49">
            <a:extLst>
              <a:ext uri="{FF2B5EF4-FFF2-40B4-BE49-F238E27FC236}">
                <a16:creationId xmlns:a16="http://schemas.microsoft.com/office/drawing/2014/main" id="{34AEF779-F605-9640-BE33-5A52B14E10AE}"/>
              </a:ext>
            </a:extLst>
          </p:cNvPr>
          <p:cNvSpPr txBox="1"/>
          <p:nvPr/>
        </p:nvSpPr>
        <p:spPr>
          <a:xfrm>
            <a:off x="664860" y="864084"/>
            <a:ext cx="2792060" cy="3046988"/>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Betweenness Centrality top 10</a:t>
            </a:r>
          </a:p>
          <a:p>
            <a:r>
              <a:rPr lang="en-US" altLang="zh-CN" dirty="0"/>
              <a:t>Jon-Snow</a:t>
            </a:r>
          </a:p>
          <a:p>
            <a:r>
              <a:rPr lang="en-US" altLang="zh-CN" dirty="0"/>
              <a:t>Tyrion-Lannister’,</a:t>
            </a:r>
          </a:p>
          <a:p>
            <a:r>
              <a:rPr lang="en-US" altLang="zh-CN" dirty="0"/>
              <a:t>Daenerys-Targaryen', Theon-Greyjoy’</a:t>
            </a:r>
          </a:p>
          <a:p>
            <a:r>
              <a:rPr lang="en-US" altLang="zh-CN" dirty="0"/>
              <a:t>Stannis-Baratheon</a:t>
            </a:r>
          </a:p>
          <a:p>
            <a:r>
              <a:rPr lang="en-US" altLang="zh-CN" dirty="0"/>
              <a:t>Jaime-Lannister</a:t>
            </a:r>
          </a:p>
          <a:p>
            <a:r>
              <a:rPr lang="en-US" altLang="zh-CN" dirty="0"/>
              <a:t>Cersei-Lannister </a:t>
            </a:r>
          </a:p>
          <a:p>
            <a:r>
              <a:rPr lang="en-US" altLang="zh-CN" dirty="0"/>
              <a:t>Arya-Stark </a:t>
            </a:r>
          </a:p>
          <a:p>
            <a:r>
              <a:rPr lang="en-US" altLang="zh-CN" dirty="0"/>
              <a:t>Eddard-Stark </a:t>
            </a:r>
          </a:p>
          <a:p>
            <a:r>
              <a:rPr lang="en-US" altLang="zh-CN" dirty="0"/>
              <a:t>Robert-Baratheon </a:t>
            </a:r>
            <a:endParaRPr lang="zh-CN" altLang="zh-CN" dirty="0"/>
          </a:p>
        </p:txBody>
      </p:sp>
      <p:sp>
        <p:nvSpPr>
          <p:cNvPr id="34" name="TextBox 49">
            <a:extLst>
              <a:ext uri="{FF2B5EF4-FFF2-40B4-BE49-F238E27FC236}">
                <a16:creationId xmlns:a16="http://schemas.microsoft.com/office/drawing/2014/main" id="{6BA070D7-FC5A-324C-B969-E48F96614AD8}"/>
              </a:ext>
            </a:extLst>
          </p:cNvPr>
          <p:cNvSpPr txBox="1"/>
          <p:nvPr/>
        </p:nvSpPr>
        <p:spPr>
          <a:xfrm>
            <a:off x="3343290" y="864084"/>
            <a:ext cx="2792060" cy="3046988"/>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Degree Centrality top 10</a:t>
            </a:r>
          </a:p>
          <a:p>
            <a:r>
              <a:rPr lang="en" altLang="zh-CN" dirty="0"/>
              <a:t>Tyrion-Lannister</a:t>
            </a:r>
          </a:p>
          <a:p>
            <a:r>
              <a:rPr lang="en" altLang="zh-CN" dirty="0"/>
              <a:t>Jon-Snow</a:t>
            </a:r>
          </a:p>
          <a:p>
            <a:r>
              <a:rPr lang="en" altLang="zh-CN" dirty="0"/>
              <a:t>Jaime-Lannister</a:t>
            </a:r>
          </a:p>
          <a:p>
            <a:r>
              <a:rPr lang="en" altLang="zh-CN" dirty="0"/>
              <a:t>Cersei-Lannister</a:t>
            </a:r>
          </a:p>
          <a:p>
            <a:r>
              <a:rPr lang="en" altLang="zh-CN" dirty="0"/>
              <a:t>Stannis-Baratheon</a:t>
            </a:r>
          </a:p>
          <a:p>
            <a:r>
              <a:rPr lang="en" altLang="zh-CN" dirty="0"/>
              <a:t>Arya-Stark</a:t>
            </a:r>
          </a:p>
          <a:p>
            <a:r>
              <a:rPr lang="en" altLang="zh-CN" dirty="0"/>
              <a:t>Sansa-Stark</a:t>
            </a:r>
          </a:p>
          <a:p>
            <a:r>
              <a:rPr lang="en" altLang="zh-CN" dirty="0"/>
              <a:t>Catelyn-Stark</a:t>
            </a:r>
          </a:p>
          <a:p>
            <a:r>
              <a:rPr lang="en" altLang="zh-CN" dirty="0"/>
              <a:t>Eddard-Stark</a:t>
            </a:r>
          </a:p>
          <a:p>
            <a:r>
              <a:rPr lang="en" altLang="zh-CN" dirty="0"/>
              <a:t>Robb-Stark</a:t>
            </a:r>
            <a:endParaRPr lang="zh-CN" altLang="zh-CN" dirty="0"/>
          </a:p>
        </p:txBody>
      </p:sp>
      <p:sp>
        <p:nvSpPr>
          <p:cNvPr id="36" name="TextBox 49">
            <a:extLst>
              <a:ext uri="{FF2B5EF4-FFF2-40B4-BE49-F238E27FC236}">
                <a16:creationId xmlns:a16="http://schemas.microsoft.com/office/drawing/2014/main" id="{9597FD08-E69E-6141-965E-1CE8C82A419E}"/>
              </a:ext>
            </a:extLst>
          </p:cNvPr>
          <p:cNvSpPr txBox="1"/>
          <p:nvPr/>
        </p:nvSpPr>
        <p:spPr>
          <a:xfrm>
            <a:off x="5836683" y="864084"/>
            <a:ext cx="2792060" cy="3046988"/>
          </a:xfrm>
          <a:prstGeom prst="rect">
            <a:avLst/>
          </a:prstGeom>
          <a:noFill/>
        </p:spPr>
        <p:txBody>
          <a:bodyPr wrap="square" rtlCol="0">
            <a:spAutoFit/>
          </a:bodyPr>
          <a:lstStyle/>
          <a:p>
            <a:r>
              <a:rPr lang="en-US" altLang="zh-CN" sz="1200" b="1" dirty="0">
                <a:latin typeface="Kozuka Gothic Pro R" pitchFamily="34" charset="-128"/>
                <a:ea typeface="Kozuka Gothic Pro R" pitchFamily="34" charset="-128"/>
              </a:rPr>
              <a:t>Closeness Centrality top 10</a:t>
            </a:r>
          </a:p>
          <a:p>
            <a:r>
              <a:rPr lang="en" altLang="zh-CN" dirty="0"/>
              <a:t>Tyrion-Lannister</a:t>
            </a:r>
          </a:p>
          <a:p>
            <a:r>
              <a:rPr lang="en" altLang="zh-CN" dirty="0"/>
              <a:t>Robert-Baratheon</a:t>
            </a:r>
          </a:p>
          <a:p>
            <a:r>
              <a:rPr lang="en" altLang="zh-CN" dirty="0"/>
              <a:t>Eddard-Stark</a:t>
            </a:r>
          </a:p>
          <a:p>
            <a:r>
              <a:rPr lang="en" altLang="zh-CN" dirty="0"/>
              <a:t>Cersei-Lannister</a:t>
            </a:r>
          </a:p>
          <a:p>
            <a:r>
              <a:rPr lang="en" altLang="zh-CN" dirty="0"/>
              <a:t>Jaime-Lannister</a:t>
            </a:r>
          </a:p>
          <a:p>
            <a:r>
              <a:rPr lang="en" altLang="zh-CN" dirty="0"/>
              <a:t>Jon-Snow</a:t>
            </a:r>
          </a:p>
          <a:p>
            <a:r>
              <a:rPr lang="en" altLang="zh-CN" dirty="0"/>
              <a:t>Stannis-Baratheon</a:t>
            </a:r>
          </a:p>
          <a:p>
            <a:r>
              <a:rPr lang="en" altLang="zh-CN" dirty="0"/>
              <a:t>Robb-Stark</a:t>
            </a:r>
          </a:p>
          <a:p>
            <a:r>
              <a:rPr lang="en" altLang="zh-CN" dirty="0"/>
              <a:t>Joffrey-Baratheon</a:t>
            </a:r>
          </a:p>
          <a:p>
            <a:r>
              <a:rPr lang="en" altLang="zh-CN" dirty="0"/>
              <a:t>Catelyn-Stark </a:t>
            </a:r>
            <a:endParaRPr lang="zh-CN" altLang="zh-CN" dirty="0"/>
          </a:p>
        </p:txBody>
      </p:sp>
    </p:spTree>
    <p:custDataLst>
      <p:tags r:id="rId1"/>
    </p:custDataLst>
    <p:extLst>
      <p:ext uri="{BB962C8B-B14F-4D97-AF65-F5344CB8AC3E}">
        <p14:creationId xmlns:p14="http://schemas.microsoft.com/office/powerpoint/2010/main" val="921019776"/>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1206913"/>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2113615" y="2881030"/>
            <a:ext cx="198483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Building models</a:t>
            </a:r>
            <a:endParaRPr lang="zh-CN" altLang="en-US" b="1" dirty="0">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1178528" cy="369332"/>
          </a:xfrm>
          <a:prstGeom prst="rect">
            <a:avLst/>
          </a:prstGeom>
          <a:noFill/>
        </p:spPr>
        <p:txBody>
          <a:bodyPr wrap="none" rtlCol="0">
            <a:spAutoFit/>
          </a:bodyPr>
          <a:lstStyle/>
          <a:p>
            <a:r>
              <a:rPr lang="en-US" altLang="zh-CN" b="1" dirty="0">
                <a:solidFill>
                  <a:srgbClr val="C00000"/>
                </a:solidFill>
                <a:latin typeface="Kozuka Gothic Pro R" pitchFamily="34" charset="-128"/>
                <a:ea typeface="Kozuka Gothic Pro R" pitchFamily="34" charset="-128"/>
              </a:rPr>
              <a:t>Progress</a:t>
            </a:r>
            <a:endParaRPr lang="zh-CN" altLang="en-US" sz="1600"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2001719"/>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788554"/>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2156023" y="2108839"/>
            <a:ext cx="172354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Data Analysis</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2113615" y="1312163"/>
            <a:ext cx="2392001" cy="369332"/>
          </a:xfrm>
          <a:prstGeom prst="rect">
            <a:avLst/>
          </a:prstGeom>
          <a:noFill/>
        </p:spPr>
        <p:txBody>
          <a:bodyPr wrap="none" rtlCol="0">
            <a:spAutoFit/>
          </a:bodyPr>
          <a:lstStyle/>
          <a:p>
            <a:pPr algn="just"/>
            <a:r>
              <a:rPr lang="en" altLang="zh-CN" b="1" dirty="0">
                <a:solidFill>
                  <a:srgbClr val="C00000"/>
                </a:solidFill>
                <a:latin typeface="Kozuka Gothic Pro R" pitchFamily="34" charset="-128"/>
                <a:ea typeface="Kozuka Gothic Pro R" pitchFamily="34" charset="-128"/>
              </a:rPr>
              <a:t>Data Preprocessing</a:t>
            </a:r>
            <a:endParaRPr lang="zh-CN" altLang="en-US" b="1" dirty="0">
              <a:solidFill>
                <a:srgbClr val="C00000"/>
              </a:solidFill>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24</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575389"/>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2138390" y="3652476"/>
            <a:ext cx="1431803"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Conclusion</a:t>
            </a:r>
            <a:endParaRPr lang="zh-CN" altLang="en-US" b="1"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449529816"/>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Raw Data Set</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886710"/>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The data on the death of the character obtained from Kaggle has a total of 1946 rows and 33 columns. These data contain the name, gender, place of residence, kinship, title and other information of the character.</a:t>
            </a:r>
            <a:endParaRPr lang="zh-CN" altLang="en-US" sz="1400" dirty="0">
              <a:latin typeface="Arial" charset="0"/>
              <a:ea typeface="Arial" charset="0"/>
              <a:cs typeface="Arial" charset="0"/>
            </a:endParaRP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25</a:t>
            </a:fld>
            <a:endParaRPr lang="zh-CN" altLang="en-US"/>
          </a:p>
        </p:txBody>
      </p:sp>
      <p:pic>
        <p:nvPicPr>
          <p:cNvPr id="2" name="Picture 1">
            <a:extLst>
              <a:ext uri="{FF2B5EF4-FFF2-40B4-BE49-F238E27FC236}">
                <a16:creationId xmlns:a16="http://schemas.microsoft.com/office/drawing/2014/main" id="{2F117D97-61F7-6149-9395-7B47DF4A2BA0}"/>
              </a:ext>
            </a:extLst>
          </p:cNvPr>
          <p:cNvPicPr>
            <a:picLocks noChangeAspect="1"/>
          </p:cNvPicPr>
          <p:nvPr/>
        </p:nvPicPr>
        <p:blipFill>
          <a:blip r:embed="rId5"/>
          <a:stretch>
            <a:fillRect/>
          </a:stretch>
        </p:blipFill>
        <p:spPr>
          <a:xfrm>
            <a:off x="515257" y="1887970"/>
            <a:ext cx="8113486" cy="2747212"/>
          </a:xfrm>
          <a:prstGeom prst="rect">
            <a:avLst/>
          </a:prstGeom>
        </p:spPr>
      </p:pic>
    </p:spTree>
    <p:custDataLst>
      <p:tags r:id="rId1"/>
    </p:custDataLst>
    <p:extLst>
      <p:ext uri="{BB962C8B-B14F-4D97-AF65-F5344CB8AC3E}">
        <p14:creationId xmlns:p14="http://schemas.microsoft.com/office/powerpoint/2010/main" val="405632825"/>
      </p:ext>
    </p:ext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Remove Duplicated Columns</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1026133"/>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There are some duplicated columns and meaningless  columns according to the above introduction. such as 'actual', '</a:t>
            </a:r>
            <a:r>
              <a:rPr lang="en-US" sz="1400" dirty="0" err="1"/>
              <a:t>pred</a:t>
            </a:r>
            <a:r>
              <a:rPr lang="en-US" sz="1400" dirty="0"/>
              <a:t>', 'alive', 'plod', '</a:t>
            </a:r>
            <a:r>
              <a:rPr lang="en-US" sz="1400" dirty="0" err="1"/>
              <a:t>DateoFdeath</a:t>
            </a:r>
            <a:r>
              <a:rPr lang="en-US" sz="1400" dirty="0"/>
              <a:t>', '</a:t>
            </a:r>
            <a:r>
              <a:rPr lang="en-US" sz="1400" dirty="0" err="1"/>
              <a:t>dateOfBirth</a:t>
            </a:r>
            <a:r>
              <a:rPr lang="en-US" sz="1400" dirty="0"/>
              <a:t>', ‘name' and "</a:t>
            </a:r>
            <a:r>
              <a:rPr lang="en-US" sz="1400" dirty="0" err="1"/>
              <a:t>S.No</a:t>
            </a:r>
            <a:r>
              <a:rPr lang="en-US" sz="1400" dirty="0"/>
              <a:t>". after deleting, 25 columns are retained.</a:t>
            </a: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26</a:t>
            </a:fld>
            <a:endParaRPr lang="zh-CN" altLang="en-US"/>
          </a:p>
        </p:txBody>
      </p:sp>
      <p:pic>
        <p:nvPicPr>
          <p:cNvPr id="3" name="Picture 2">
            <a:extLst>
              <a:ext uri="{FF2B5EF4-FFF2-40B4-BE49-F238E27FC236}">
                <a16:creationId xmlns:a16="http://schemas.microsoft.com/office/drawing/2014/main" id="{F4A10F50-08E7-AF44-A608-99377E2BE9AD}"/>
              </a:ext>
            </a:extLst>
          </p:cNvPr>
          <p:cNvPicPr>
            <a:picLocks noChangeAspect="1"/>
          </p:cNvPicPr>
          <p:nvPr/>
        </p:nvPicPr>
        <p:blipFill>
          <a:blip r:embed="rId5"/>
          <a:stretch>
            <a:fillRect/>
          </a:stretch>
        </p:blipFill>
        <p:spPr>
          <a:xfrm>
            <a:off x="632721" y="1788104"/>
            <a:ext cx="7887175" cy="2847078"/>
          </a:xfrm>
          <a:prstGeom prst="rect">
            <a:avLst/>
          </a:prstGeom>
        </p:spPr>
      </p:pic>
    </p:spTree>
    <p:custDataLst>
      <p:tags r:id="rId1"/>
    </p:custDataLst>
    <p:extLst>
      <p:ext uri="{BB962C8B-B14F-4D97-AF65-F5344CB8AC3E}">
        <p14:creationId xmlns:p14="http://schemas.microsoft.com/office/powerpoint/2010/main" val="1996808207"/>
      </p:ext>
    </p:ext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Calculate NAN Values</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780082"/>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The second step is to see the integrity of the data. First, get the number of nan values in each column, then subtract the number of nan values from the total number of rows, divide the difference by the number of rows, and get the fill rate. Finally, sort the fill rate from small to large. The result shown in the figure below is obtained. So we can select the features that do not reach 100% for missing value processing.</a:t>
            </a: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27</a:t>
            </a:fld>
            <a:endParaRPr lang="zh-CN" altLang="en-US"/>
          </a:p>
        </p:txBody>
      </p:sp>
      <p:pic>
        <p:nvPicPr>
          <p:cNvPr id="3" name="Picture 2">
            <a:extLst>
              <a:ext uri="{FF2B5EF4-FFF2-40B4-BE49-F238E27FC236}">
                <a16:creationId xmlns:a16="http://schemas.microsoft.com/office/drawing/2014/main" id="{0D814365-B801-F944-B3D3-22F523A43124}"/>
              </a:ext>
            </a:extLst>
          </p:cNvPr>
          <p:cNvPicPr>
            <a:picLocks noChangeAspect="1"/>
          </p:cNvPicPr>
          <p:nvPr/>
        </p:nvPicPr>
        <p:blipFill>
          <a:blip r:embed="rId5"/>
          <a:stretch>
            <a:fillRect/>
          </a:stretch>
        </p:blipFill>
        <p:spPr>
          <a:xfrm>
            <a:off x="515257" y="1764797"/>
            <a:ext cx="7981863" cy="3002466"/>
          </a:xfrm>
          <a:prstGeom prst="rect">
            <a:avLst/>
          </a:prstGeom>
        </p:spPr>
      </p:pic>
    </p:spTree>
    <p:custDataLst>
      <p:tags r:id="rId1"/>
    </p:custDataLst>
    <p:extLst>
      <p:ext uri="{BB962C8B-B14F-4D97-AF65-F5344CB8AC3E}">
        <p14:creationId xmlns:p14="http://schemas.microsoft.com/office/powerpoint/2010/main" val="3391740692"/>
      </p:ext>
    </p:extLst>
  </p:cSld>
  <p:clrMapOvr>
    <a:masterClrMapping/>
  </p:clrMapOvr>
  <p:transition spd="slow">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Handling the Missing Values</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573989" y="801357"/>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From the analysis in the previous step, we can see that the fill rate of some features is very low, we need to specify the value to fill. According to the data type of each column of data, we use different data types to fill. After the filling is completed, the fill rate of all features is 100%.</a:t>
            </a: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28</a:t>
            </a:fld>
            <a:endParaRPr lang="zh-CN" altLang="en-US"/>
          </a:p>
        </p:txBody>
      </p:sp>
      <p:pic>
        <p:nvPicPr>
          <p:cNvPr id="3" name="Picture 2">
            <a:extLst>
              <a:ext uri="{FF2B5EF4-FFF2-40B4-BE49-F238E27FC236}">
                <a16:creationId xmlns:a16="http://schemas.microsoft.com/office/drawing/2014/main" id="{2C0CA551-0773-F745-A567-4F72CC9FAE8A}"/>
              </a:ext>
            </a:extLst>
          </p:cNvPr>
          <p:cNvPicPr>
            <a:picLocks noChangeAspect="1"/>
          </p:cNvPicPr>
          <p:nvPr/>
        </p:nvPicPr>
        <p:blipFill>
          <a:blip r:embed="rId5"/>
          <a:stretch>
            <a:fillRect/>
          </a:stretch>
        </p:blipFill>
        <p:spPr>
          <a:xfrm>
            <a:off x="515257" y="1608966"/>
            <a:ext cx="8234296" cy="3158291"/>
          </a:xfrm>
          <a:prstGeom prst="rect">
            <a:avLst/>
          </a:prstGeom>
        </p:spPr>
      </p:pic>
    </p:spTree>
    <p:custDataLst>
      <p:tags r:id="rId1"/>
    </p:custDataLst>
    <p:extLst>
      <p:ext uri="{BB962C8B-B14F-4D97-AF65-F5344CB8AC3E}">
        <p14:creationId xmlns:p14="http://schemas.microsoft.com/office/powerpoint/2010/main" val="3066162993"/>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Split</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X</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And</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Y</a:t>
            </a:r>
            <a:endParaRPr lang="en-US" b="1" dirty="0"/>
          </a:p>
          <a:p>
            <a:pPr algn="just"/>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1026133"/>
            <a:ext cx="79960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The purpose of our modeling is to predict whether the characters in the novel will die. Therefore, the actual survival state of the character in the novel is Y, and the other factor is X.</a:t>
            </a:r>
            <a:endParaRPr lang="zh-CN" altLang="en-US" sz="1400" dirty="0">
              <a:latin typeface="Arial" charset="0"/>
              <a:ea typeface="Arial" charset="0"/>
              <a:cs typeface="Arial" charset="0"/>
            </a:endParaRP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29</a:t>
            </a:fld>
            <a:endParaRPr lang="zh-CN" altLang="en-US"/>
          </a:p>
        </p:txBody>
      </p:sp>
      <p:pic>
        <p:nvPicPr>
          <p:cNvPr id="3" name="Picture 2">
            <a:extLst>
              <a:ext uri="{FF2B5EF4-FFF2-40B4-BE49-F238E27FC236}">
                <a16:creationId xmlns:a16="http://schemas.microsoft.com/office/drawing/2014/main" id="{F3B1B628-00D6-6B4A-9004-EBA2C03080F6}"/>
              </a:ext>
            </a:extLst>
          </p:cNvPr>
          <p:cNvPicPr>
            <a:picLocks noChangeAspect="1"/>
          </p:cNvPicPr>
          <p:nvPr/>
        </p:nvPicPr>
        <p:blipFill>
          <a:blip r:embed="rId5"/>
          <a:stretch>
            <a:fillRect/>
          </a:stretch>
        </p:blipFill>
        <p:spPr>
          <a:xfrm>
            <a:off x="2390588" y="2515507"/>
            <a:ext cx="3860800" cy="736600"/>
          </a:xfrm>
          <a:prstGeom prst="rect">
            <a:avLst/>
          </a:prstGeom>
        </p:spPr>
      </p:pic>
    </p:spTree>
    <p:custDataLst>
      <p:tags r:id="rId1"/>
    </p:custDataLst>
    <p:extLst>
      <p:ext uri="{BB962C8B-B14F-4D97-AF65-F5344CB8AC3E}">
        <p14:creationId xmlns:p14="http://schemas.microsoft.com/office/powerpoint/2010/main" val="1669155204"/>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1206913"/>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2113615" y="2881030"/>
            <a:ext cx="198483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Building models</a:t>
            </a:r>
            <a:endParaRPr lang="zh-CN" altLang="en-US" b="1" dirty="0">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1178528" cy="369332"/>
          </a:xfrm>
          <a:prstGeom prst="rect">
            <a:avLst/>
          </a:prstGeom>
          <a:noFill/>
        </p:spPr>
        <p:txBody>
          <a:bodyPr wrap="none" rtlCol="0">
            <a:spAutoFit/>
          </a:bodyPr>
          <a:lstStyle/>
          <a:p>
            <a:r>
              <a:rPr lang="en-US" altLang="zh-CN" b="1" dirty="0">
                <a:solidFill>
                  <a:srgbClr val="C00000"/>
                </a:solidFill>
                <a:latin typeface="Kozuka Gothic Pro R" pitchFamily="34" charset="-128"/>
                <a:ea typeface="Kozuka Gothic Pro R" pitchFamily="34" charset="-128"/>
              </a:rPr>
              <a:t>Progress</a:t>
            </a:r>
            <a:endParaRPr lang="zh-CN" altLang="en-US" sz="1600"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2001719"/>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788554"/>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2156023" y="2108839"/>
            <a:ext cx="172354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Data Analysis</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2113615" y="1312163"/>
            <a:ext cx="2392001" cy="369332"/>
          </a:xfrm>
          <a:prstGeom prst="rect">
            <a:avLst/>
          </a:prstGeom>
          <a:noFill/>
        </p:spPr>
        <p:txBody>
          <a:bodyPr wrap="none" rtlCol="0">
            <a:spAutoFit/>
          </a:bodyPr>
          <a:lstStyle/>
          <a:p>
            <a:pPr algn="just"/>
            <a:r>
              <a:rPr lang="en" altLang="zh-CN" b="1" dirty="0">
                <a:latin typeface="Kozuka Gothic Pro R" pitchFamily="34" charset="-128"/>
                <a:ea typeface="Kozuka Gothic Pro R" pitchFamily="34" charset="-128"/>
              </a:rPr>
              <a:t>Data Preprocessing</a:t>
            </a:r>
            <a:endParaRPr lang="zh-CN" altLang="en-US" b="1" dirty="0">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3</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575389"/>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2138390" y="3652476"/>
            <a:ext cx="1431803"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Conclusion</a:t>
            </a:r>
            <a:endParaRPr lang="zh-CN" altLang="en-US" b="1"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91316102"/>
      </p:ext>
    </p:extLst>
  </p:cSld>
  <p:clrMapOvr>
    <a:masterClrMapping/>
  </p:clrMapOvr>
  <p:transition spd="slow">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Category Data</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481569" y="903322"/>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As previously analyzed, each column of data has a different type. If the type of the data is string, it will affect modeling. Therefore, in this step, data is to be categorized. In this place we use the </a:t>
            </a:r>
            <a:r>
              <a:rPr lang="en-US" sz="1400" dirty="0" err="1"/>
              <a:t>LabelEncoder</a:t>
            </a:r>
            <a:r>
              <a:rPr lang="en-US" sz="1400" dirty="0"/>
              <a:t>. The results after category are shown in the figure below.</a:t>
            </a: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30</a:t>
            </a:fld>
            <a:endParaRPr lang="zh-CN" altLang="en-US"/>
          </a:p>
        </p:txBody>
      </p:sp>
      <p:pic>
        <p:nvPicPr>
          <p:cNvPr id="3" name="Picture 2">
            <a:extLst>
              <a:ext uri="{FF2B5EF4-FFF2-40B4-BE49-F238E27FC236}">
                <a16:creationId xmlns:a16="http://schemas.microsoft.com/office/drawing/2014/main" id="{C211D8DE-8240-AF4C-B8BA-B51248E6FC3E}"/>
              </a:ext>
            </a:extLst>
          </p:cNvPr>
          <p:cNvPicPr>
            <a:picLocks noChangeAspect="1"/>
          </p:cNvPicPr>
          <p:nvPr/>
        </p:nvPicPr>
        <p:blipFill>
          <a:blip r:embed="rId5"/>
          <a:stretch>
            <a:fillRect/>
          </a:stretch>
        </p:blipFill>
        <p:spPr>
          <a:xfrm>
            <a:off x="515257" y="1594742"/>
            <a:ext cx="8113486" cy="3118948"/>
          </a:xfrm>
          <a:prstGeom prst="rect">
            <a:avLst/>
          </a:prstGeom>
        </p:spPr>
      </p:pic>
    </p:spTree>
    <p:custDataLst>
      <p:tags r:id="rId1"/>
    </p:custDataLst>
    <p:extLst>
      <p:ext uri="{BB962C8B-B14F-4D97-AF65-F5344CB8AC3E}">
        <p14:creationId xmlns:p14="http://schemas.microsoft.com/office/powerpoint/2010/main" val="703261119"/>
      </p:ext>
    </p:extLst>
  </p:cSld>
  <p:clrMapOvr>
    <a:masterClrMapping/>
  </p:clrMapOvr>
  <p:transition spd="slow">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Feature Scaling</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1026133"/>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As can be seen from the data after category, the values of different features vary greatly. Some features have values ranging are from 0-300, and some feature values range are from 0-1. In order to weaken the influence of the value of the feature on the result, we use the </a:t>
            </a:r>
            <a:r>
              <a:rPr lang="en-US" sz="1400" dirty="0" err="1"/>
              <a:t>StandardScaler</a:t>
            </a:r>
            <a:r>
              <a:rPr lang="en-US" sz="1400" dirty="0"/>
              <a:t> for feature scaling.</a:t>
            </a: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31</a:t>
            </a:fld>
            <a:endParaRPr lang="zh-CN" altLang="en-US"/>
          </a:p>
        </p:txBody>
      </p:sp>
      <p:grpSp>
        <p:nvGrpSpPr>
          <p:cNvPr id="5" name="Group 4">
            <a:extLst>
              <a:ext uri="{FF2B5EF4-FFF2-40B4-BE49-F238E27FC236}">
                <a16:creationId xmlns:a16="http://schemas.microsoft.com/office/drawing/2014/main" id="{A9EF2B1C-3DB2-3A4D-AE21-BB96DCF7CF8B}"/>
              </a:ext>
            </a:extLst>
          </p:cNvPr>
          <p:cNvGrpSpPr/>
          <p:nvPr/>
        </p:nvGrpSpPr>
        <p:grpSpPr>
          <a:xfrm>
            <a:off x="515257" y="2055702"/>
            <a:ext cx="8171544" cy="2711559"/>
            <a:chOff x="0" y="2055702"/>
            <a:chExt cx="9144000" cy="2929906"/>
          </a:xfrm>
        </p:grpSpPr>
        <p:pic>
          <p:nvPicPr>
            <p:cNvPr id="3" name="Picture 2">
              <a:extLst>
                <a:ext uri="{FF2B5EF4-FFF2-40B4-BE49-F238E27FC236}">
                  <a16:creationId xmlns:a16="http://schemas.microsoft.com/office/drawing/2014/main" id="{7D28EB0D-48C8-F24B-BF8E-CE52EA6FB233}"/>
                </a:ext>
              </a:extLst>
            </p:cNvPr>
            <p:cNvPicPr>
              <a:picLocks noChangeAspect="1"/>
            </p:cNvPicPr>
            <p:nvPr/>
          </p:nvPicPr>
          <p:blipFill>
            <a:blip r:embed="rId5"/>
            <a:stretch>
              <a:fillRect/>
            </a:stretch>
          </p:blipFill>
          <p:spPr>
            <a:xfrm>
              <a:off x="0" y="2055702"/>
              <a:ext cx="9144000" cy="1032095"/>
            </a:xfrm>
            <a:prstGeom prst="rect">
              <a:avLst/>
            </a:prstGeom>
          </p:spPr>
        </p:pic>
        <p:pic>
          <p:nvPicPr>
            <p:cNvPr id="4" name="Picture 3">
              <a:extLst>
                <a:ext uri="{FF2B5EF4-FFF2-40B4-BE49-F238E27FC236}">
                  <a16:creationId xmlns:a16="http://schemas.microsoft.com/office/drawing/2014/main" id="{DDF87CA4-7324-5C41-A9AE-ED80FEA80E5A}"/>
                </a:ext>
              </a:extLst>
            </p:cNvPr>
            <p:cNvPicPr>
              <a:picLocks noChangeAspect="1"/>
            </p:cNvPicPr>
            <p:nvPr/>
          </p:nvPicPr>
          <p:blipFill>
            <a:blip r:embed="rId6"/>
            <a:stretch>
              <a:fillRect/>
            </a:stretch>
          </p:blipFill>
          <p:spPr>
            <a:xfrm>
              <a:off x="0" y="3087797"/>
              <a:ext cx="9144000" cy="1897811"/>
            </a:xfrm>
            <a:prstGeom prst="rect">
              <a:avLst/>
            </a:prstGeom>
          </p:spPr>
        </p:pic>
      </p:grpSp>
    </p:spTree>
    <p:custDataLst>
      <p:tags r:id="rId1"/>
    </p:custDataLst>
    <p:extLst>
      <p:ext uri="{BB962C8B-B14F-4D97-AF65-F5344CB8AC3E}">
        <p14:creationId xmlns:p14="http://schemas.microsoft.com/office/powerpoint/2010/main" val="3154554538"/>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409936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Split</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Training Set and Testing Set</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632721" y="1026133"/>
            <a:ext cx="799602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The final step is to divide the training set and test set. With </a:t>
            </a:r>
            <a:r>
              <a:rPr lang="en-US" altLang="zh-CN" sz="1400" dirty="0" err="1">
                <a:latin typeface="Arial" charset="0"/>
                <a:ea typeface="Arial" charset="0"/>
                <a:cs typeface="Arial" charset="0"/>
              </a:rPr>
              <a:t>train_test_split</a:t>
            </a:r>
            <a:r>
              <a:rPr lang="en-US" altLang="zh-CN" sz="1400" dirty="0">
                <a:latin typeface="Arial" charset="0"/>
                <a:ea typeface="Arial" charset="0"/>
                <a:cs typeface="Arial" charset="0"/>
              </a:rPr>
              <a:t>, we divide 25% of the data into test sets and 75% of the data into training sets.</a:t>
            </a:r>
            <a:endParaRPr lang="zh-CN" altLang="en-US" sz="1400" dirty="0">
              <a:latin typeface="Arial" charset="0"/>
              <a:ea typeface="Arial" charset="0"/>
              <a:cs typeface="Arial" charset="0"/>
            </a:endParaRPr>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32</a:t>
            </a:fld>
            <a:endParaRPr lang="zh-CN" altLang="en-US"/>
          </a:p>
        </p:txBody>
      </p:sp>
      <p:grpSp>
        <p:nvGrpSpPr>
          <p:cNvPr id="5" name="Group 4">
            <a:extLst>
              <a:ext uri="{FF2B5EF4-FFF2-40B4-BE49-F238E27FC236}">
                <a16:creationId xmlns:a16="http://schemas.microsoft.com/office/drawing/2014/main" id="{58C9F48F-B1AB-3F45-8256-186208B4BE8D}"/>
              </a:ext>
            </a:extLst>
          </p:cNvPr>
          <p:cNvGrpSpPr/>
          <p:nvPr/>
        </p:nvGrpSpPr>
        <p:grpSpPr>
          <a:xfrm>
            <a:off x="515257" y="1864001"/>
            <a:ext cx="8113485" cy="2588613"/>
            <a:chOff x="515257" y="1708369"/>
            <a:chExt cx="9144000" cy="2481638"/>
          </a:xfrm>
        </p:grpSpPr>
        <p:pic>
          <p:nvPicPr>
            <p:cNvPr id="3" name="Picture 2">
              <a:extLst>
                <a:ext uri="{FF2B5EF4-FFF2-40B4-BE49-F238E27FC236}">
                  <a16:creationId xmlns:a16="http://schemas.microsoft.com/office/drawing/2014/main" id="{D687B268-86DC-2243-B4C7-BE0B67F17096}"/>
                </a:ext>
              </a:extLst>
            </p:cNvPr>
            <p:cNvPicPr>
              <a:picLocks noChangeAspect="1"/>
            </p:cNvPicPr>
            <p:nvPr/>
          </p:nvPicPr>
          <p:blipFill>
            <a:blip r:embed="rId5"/>
            <a:stretch>
              <a:fillRect/>
            </a:stretch>
          </p:blipFill>
          <p:spPr>
            <a:xfrm>
              <a:off x="515257" y="1708369"/>
              <a:ext cx="9144000" cy="578849"/>
            </a:xfrm>
            <a:prstGeom prst="rect">
              <a:avLst/>
            </a:prstGeom>
          </p:spPr>
        </p:pic>
        <p:pic>
          <p:nvPicPr>
            <p:cNvPr id="4" name="Picture 3">
              <a:extLst>
                <a:ext uri="{FF2B5EF4-FFF2-40B4-BE49-F238E27FC236}">
                  <a16:creationId xmlns:a16="http://schemas.microsoft.com/office/drawing/2014/main" id="{066B54EF-66AD-2B48-89CB-C87BFE04BC5C}"/>
                </a:ext>
              </a:extLst>
            </p:cNvPr>
            <p:cNvPicPr>
              <a:picLocks noChangeAspect="1"/>
            </p:cNvPicPr>
            <p:nvPr/>
          </p:nvPicPr>
          <p:blipFill>
            <a:blip r:embed="rId6"/>
            <a:stretch>
              <a:fillRect/>
            </a:stretch>
          </p:blipFill>
          <p:spPr>
            <a:xfrm>
              <a:off x="515257" y="2278911"/>
              <a:ext cx="9144000" cy="1911096"/>
            </a:xfrm>
            <a:prstGeom prst="rect">
              <a:avLst/>
            </a:prstGeom>
          </p:spPr>
        </p:pic>
      </p:grpSp>
    </p:spTree>
    <p:custDataLst>
      <p:tags r:id="rId1"/>
    </p:custDataLst>
    <p:extLst>
      <p:ext uri="{BB962C8B-B14F-4D97-AF65-F5344CB8AC3E}">
        <p14:creationId xmlns:p14="http://schemas.microsoft.com/office/powerpoint/2010/main" val="1524168510"/>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1206913"/>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2113615" y="2881030"/>
            <a:ext cx="1984839" cy="369332"/>
          </a:xfrm>
          <a:prstGeom prst="rect">
            <a:avLst/>
          </a:prstGeom>
          <a:noFill/>
        </p:spPr>
        <p:txBody>
          <a:bodyPr wrap="none" rtlCol="0">
            <a:spAutoFit/>
          </a:bodyPr>
          <a:lstStyle/>
          <a:p>
            <a:pPr algn="ctr"/>
            <a:r>
              <a:rPr lang="en-US" altLang="zh-CN" b="1" dirty="0">
                <a:solidFill>
                  <a:srgbClr val="FF0000"/>
                </a:solidFill>
                <a:latin typeface="Kozuka Gothic Pro R" pitchFamily="34" charset="-128"/>
                <a:ea typeface="Kozuka Gothic Pro R" pitchFamily="34" charset="-128"/>
              </a:rPr>
              <a:t>Building models</a:t>
            </a:r>
            <a:endParaRPr lang="zh-CN" altLang="en-US" b="1" dirty="0">
              <a:solidFill>
                <a:srgbClr val="FF0000"/>
              </a:solidFill>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1178528" cy="369332"/>
          </a:xfrm>
          <a:prstGeom prst="rect">
            <a:avLst/>
          </a:prstGeom>
          <a:noFill/>
        </p:spPr>
        <p:txBody>
          <a:bodyPr wrap="none" rtlCol="0">
            <a:spAutoFit/>
          </a:bodyPr>
          <a:lstStyle/>
          <a:p>
            <a:r>
              <a:rPr lang="en-US" altLang="zh-CN" b="1" dirty="0">
                <a:solidFill>
                  <a:srgbClr val="C00000"/>
                </a:solidFill>
                <a:latin typeface="Kozuka Gothic Pro R" pitchFamily="34" charset="-128"/>
                <a:ea typeface="Kozuka Gothic Pro R" pitchFamily="34" charset="-128"/>
              </a:rPr>
              <a:t>Progress</a:t>
            </a:r>
            <a:endParaRPr lang="zh-CN" altLang="en-US" sz="1600"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2001719"/>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788554"/>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2156023" y="2108839"/>
            <a:ext cx="172354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Data Analysis</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2113615" y="1312163"/>
            <a:ext cx="2392001" cy="369332"/>
          </a:xfrm>
          <a:prstGeom prst="rect">
            <a:avLst/>
          </a:prstGeom>
          <a:noFill/>
        </p:spPr>
        <p:txBody>
          <a:bodyPr wrap="none" rtlCol="0">
            <a:spAutoFit/>
          </a:bodyPr>
          <a:lstStyle/>
          <a:p>
            <a:pPr algn="just"/>
            <a:r>
              <a:rPr lang="en" altLang="zh-CN" b="1" dirty="0">
                <a:latin typeface="Kozuka Gothic Pro R" pitchFamily="34" charset="-128"/>
                <a:ea typeface="Kozuka Gothic Pro R" pitchFamily="34" charset="-128"/>
              </a:rPr>
              <a:t>Data Preprocessing</a:t>
            </a:r>
            <a:endParaRPr lang="zh-CN" altLang="en-US" b="1" dirty="0">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33</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575389"/>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2138390" y="3652476"/>
            <a:ext cx="1431803"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Conclusion</a:t>
            </a:r>
            <a:endParaRPr lang="zh-CN" altLang="en-US" b="1"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156155290"/>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42995" y="209540"/>
            <a:ext cx="2568332"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Decision</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Tree</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34</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Basic</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Model</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a:extLst>
              <a:ext uri="{FF2B5EF4-FFF2-40B4-BE49-F238E27FC236}">
                <a16:creationId xmlns:a16="http://schemas.microsoft.com/office/drawing/2014/main" id="{759A40A8-7AE2-AA40-BEE7-6DECCB7EFAC4}"/>
              </a:ext>
            </a:extLst>
          </p:cNvPr>
          <p:cNvPicPr>
            <a:picLocks noChangeAspect="1"/>
          </p:cNvPicPr>
          <p:nvPr/>
        </p:nvPicPr>
        <p:blipFill>
          <a:blip r:embed="rId5"/>
          <a:stretch>
            <a:fillRect/>
          </a:stretch>
        </p:blipFill>
        <p:spPr>
          <a:xfrm>
            <a:off x="515257" y="1598790"/>
            <a:ext cx="8113486" cy="1448412"/>
          </a:xfrm>
          <a:prstGeom prst="rect">
            <a:avLst/>
          </a:prstGeom>
        </p:spPr>
      </p:pic>
      <p:sp>
        <p:nvSpPr>
          <p:cNvPr id="36" name="TextBox 25">
            <a:extLst>
              <a:ext uri="{FF2B5EF4-FFF2-40B4-BE49-F238E27FC236}">
                <a16:creationId xmlns:a16="http://schemas.microsoft.com/office/drawing/2014/main" id="{3AC576E5-A2F0-2A49-B0E9-318D5E27CC63}"/>
              </a:ext>
            </a:extLst>
          </p:cNvPr>
          <p:cNvSpPr txBox="1"/>
          <p:nvPr/>
        </p:nvSpPr>
        <p:spPr>
          <a:xfrm>
            <a:off x="515257" y="3406917"/>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This is the base model built with the decision tree classifier. In this basic model, we did not specify hyperparameters: there is no limit to the depth and width of the tree, and there is no limit on the number of leaf, and all features are used for prediction. After obtaining the classifier with the training set, the score of the calculated test set is: 0.76. This is not a good score, then we will optimize the model.</a:t>
            </a:r>
          </a:p>
        </p:txBody>
      </p:sp>
    </p:spTree>
    <p:custDataLst>
      <p:tags r:id="rId1"/>
    </p:custDataLst>
    <p:extLst>
      <p:ext uri="{BB962C8B-B14F-4D97-AF65-F5344CB8AC3E}">
        <p14:creationId xmlns:p14="http://schemas.microsoft.com/office/powerpoint/2010/main" val="3858888708"/>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42995" y="209540"/>
            <a:ext cx="2568332"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Decision</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Tree</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35</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Optimize</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Model</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35965" y="3975026"/>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In the optimization process, we found that the model scores were improved after specifying the three parameters </a:t>
            </a:r>
            <a:r>
              <a:rPr lang="en-US" altLang="zh-CN" sz="1400" dirty="0" err="1">
                <a:latin typeface="Arial" charset="0"/>
                <a:ea typeface="Arial" charset="0"/>
                <a:cs typeface="Arial" charset="0"/>
              </a:rPr>
              <a:t>max_features</a:t>
            </a:r>
            <a:r>
              <a:rPr lang="en-US" altLang="zh-CN" sz="1400" dirty="0">
                <a:latin typeface="Arial" charset="0"/>
                <a:ea typeface="Arial" charset="0"/>
                <a:cs typeface="Arial" charset="0"/>
              </a:rPr>
              <a:t>, </a:t>
            </a:r>
            <a:r>
              <a:rPr lang="en-US" altLang="zh-CN" sz="1400" dirty="0" err="1">
                <a:latin typeface="Arial" charset="0"/>
                <a:ea typeface="Arial" charset="0"/>
                <a:cs typeface="Arial" charset="0"/>
              </a:rPr>
              <a:t>max_depth</a:t>
            </a:r>
            <a:r>
              <a:rPr lang="en-US" altLang="zh-CN" sz="1400" dirty="0">
                <a:latin typeface="Arial" charset="0"/>
                <a:ea typeface="Arial" charset="0"/>
                <a:cs typeface="Arial" charset="0"/>
              </a:rPr>
              <a:t>, </a:t>
            </a:r>
            <a:r>
              <a:rPr lang="en-US" altLang="zh-CN" sz="1400" dirty="0" err="1">
                <a:latin typeface="Arial" charset="0"/>
                <a:ea typeface="Arial" charset="0"/>
                <a:cs typeface="Arial" charset="0"/>
              </a:rPr>
              <a:t>min_samples_leaf</a:t>
            </a:r>
            <a:r>
              <a:rPr lang="en-US" altLang="zh-CN" sz="1400" dirty="0">
                <a:latin typeface="Arial" charset="0"/>
                <a:ea typeface="Arial" charset="0"/>
                <a:cs typeface="Arial" charset="0"/>
              </a:rPr>
              <a:t>, and the values of other parameters were not positively affected by the results. After three layers of cycles, the model score increased from 0.76 to 0.83. The values of these three features are 12, 8, and 5.</a:t>
            </a:r>
            <a:endParaRPr lang="zh-CN" altLang="en-US" sz="1400" dirty="0">
              <a:latin typeface="Arial" charset="0"/>
              <a:ea typeface="Arial" charset="0"/>
              <a:cs typeface="Arial" charset="0"/>
            </a:endParaRPr>
          </a:p>
        </p:txBody>
      </p:sp>
      <p:grpSp>
        <p:nvGrpSpPr>
          <p:cNvPr id="8" name="Group 7">
            <a:extLst>
              <a:ext uri="{FF2B5EF4-FFF2-40B4-BE49-F238E27FC236}">
                <a16:creationId xmlns:a16="http://schemas.microsoft.com/office/drawing/2014/main" id="{C4DFC647-84EE-0147-A864-C42239BB0384}"/>
              </a:ext>
            </a:extLst>
          </p:cNvPr>
          <p:cNvGrpSpPr/>
          <p:nvPr/>
        </p:nvGrpSpPr>
        <p:grpSpPr>
          <a:xfrm>
            <a:off x="515257" y="1461617"/>
            <a:ext cx="8171543" cy="2381327"/>
            <a:chOff x="414919" y="1228687"/>
            <a:chExt cx="8767104" cy="2862183"/>
          </a:xfrm>
        </p:grpSpPr>
        <p:pic>
          <p:nvPicPr>
            <p:cNvPr id="3" name="Picture 2">
              <a:extLst>
                <a:ext uri="{FF2B5EF4-FFF2-40B4-BE49-F238E27FC236}">
                  <a16:creationId xmlns:a16="http://schemas.microsoft.com/office/drawing/2014/main" id="{F7E97025-CD9E-9A40-B9EE-11493B66A6AF}"/>
                </a:ext>
              </a:extLst>
            </p:cNvPr>
            <p:cNvPicPr>
              <a:picLocks noChangeAspect="1"/>
            </p:cNvPicPr>
            <p:nvPr/>
          </p:nvPicPr>
          <p:blipFill>
            <a:blip r:embed="rId5"/>
            <a:stretch>
              <a:fillRect/>
            </a:stretch>
          </p:blipFill>
          <p:spPr>
            <a:xfrm>
              <a:off x="414919" y="1228687"/>
              <a:ext cx="8729081" cy="1615632"/>
            </a:xfrm>
            <a:prstGeom prst="rect">
              <a:avLst/>
            </a:prstGeom>
          </p:spPr>
        </p:pic>
        <p:pic>
          <p:nvPicPr>
            <p:cNvPr id="4" name="Picture 3">
              <a:extLst>
                <a:ext uri="{FF2B5EF4-FFF2-40B4-BE49-F238E27FC236}">
                  <a16:creationId xmlns:a16="http://schemas.microsoft.com/office/drawing/2014/main" id="{D9830C08-63CF-954F-9C2C-56F609CBA1B1}"/>
                </a:ext>
              </a:extLst>
            </p:cNvPr>
            <p:cNvPicPr>
              <a:picLocks noChangeAspect="1"/>
            </p:cNvPicPr>
            <p:nvPr/>
          </p:nvPicPr>
          <p:blipFill>
            <a:blip r:embed="rId6"/>
            <a:stretch>
              <a:fillRect/>
            </a:stretch>
          </p:blipFill>
          <p:spPr>
            <a:xfrm>
              <a:off x="629308" y="2890407"/>
              <a:ext cx="8552715" cy="1200463"/>
            </a:xfrm>
            <a:prstGeom prst="rect">
              <a:avLst/>
            </a:prstGeom>
          </p:spPr>
        </p:pic>
      </p:grpSp>
    </p:spTree>
    <p:custDataLst>
      <p:tags r:id="rId1"/>
    </p:custDataLst>
    <p:extLst>
      <p:ext uri="{BB962C8B-B14F-4D97-AF65-F5344CB8AC3E}">
        <p14:creationId xmlns:p14="http://schemas.microsoft.com/office/powerpoint/2010/main" val="545191199"/>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020744" y="209540"/>
            <a:ext cx="2412840"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K</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Neighbors</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36</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Basic</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Model</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15257" y="3406917"/>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This is the base model built with the K Neighbors Classifier. In this base model, the number of neighbors, the weight of the neighbor, and the algorithm for calculating the distance is not considered. After obtaining the classifier with the training set, the score of prediction is: 0.72. This is not a good score, then we will optimize the model.</a:t>
            </a:r>
          </a:p>
        </p:txBody>
      </p:sp>
      <p:pic>
        <p:nvPicPr>
          <p:cNvPr id="3" name="Picture 2">
            <a:extLst>
              <a:ext uri="{FF2B5EF4-FFF2-40B4-BE49-F238E27FC236}">
                <a16:creationId xmlns:a16="http://schemas.microsoft.com/office/drawing/2014/main" id="{EC979B71-604A-5244-B881-A1D6E868839F}"/>
              </a:ext>
            </a:extLst>
          </p:cNvPr>
          <p:cNvPicPr>
            <a:picLocks noChangeAspect="1"/>
          </p:cNvPicPr>
          <p:nvPr/>
        </p:nvPicPr>
        <p:blipFill>
          <a:blip r:embed="rId5"/>
          <a:stretch>
            <a:fillRect/>
          </a:stretch>
        </p:blipFill>
        <p:spPr>
          <a:xfrm>
            <a:off x="515257" y="1736583"/>
            <a:ext cx="8113486" cy="1248142"/>
          </a:xfrm>
          <a:prstGeom prst="rect">
            <a:avLst/>
          </a:prstGeom>
        </p:spPr>
      </p:pic>
    </p:spTree>
    <p:custDataLst>
      <p:tags r:id="rId1"/>
    </p:custDataLst>
    <p:extLst>
      <p:ext uri="{BB962C8B-B14F-4D97-AF65-F5344CB8AC3E}">
        <p14:creationId xmlns:p14="http://schemas.microsoft.com/office/powerpoint/2010/main" val="1425593044"/>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020741" y="209540"/>
            <a:ext cx="2412840"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a:solidFill>
                  <a:srgbClr val="C00000"/>
                </a:solidFill>
                <a:latin typeface="Kozuka Gothic Pro R" pitchFamily="34" charset="-128"/>
                <a:ea typeface="Kozuka Gothic Pro R" pitchFamily="34" charset="-128"/>
              </a:rPr>
              <a:t>K</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Neighbors</a:t>
            </a:r>
            <a:r>
              <a:rPr lang="zh-CN" altLang="en-US" sz="1600" b="1" dirty="0">
                <a:solidFill>
                  <a:srgbClr val="C00000"/>
                </a:solidFill>
                <a:latin typeface="Kozuka Gothic Pro R" pitchFamily="34" charset="-128"/>
                <a:ea typeface="Kozuka Gothic Pro R" pitchFamily="34" charset="-128"/>
              </a:rPr>
              <a:t> </a:t>
            </a:r>
            <a:r>
              <a:rPr lang="en-US" altLang="zh-CN" sz="1600" b="1" dirty="0">
                <a:solidFill>
                  <a:srgbClr val="C00000"/>
                </a:solidFill>
                <a:latin typeface="Kozuka Gothic Pro R" pitchFamily="34" charset="-128"/>
                <a:ea typeface="Kozuka Gothic Pro R" pitchFamily="34" charset="-128"/>
              </a:rPr>
              <a: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37</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Optimize</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Model</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15257" y="3571286"/>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In the optimization process, we found that the model scores were improved after specifying </a:t>
            </a:r>
            <a:r>
              <a:rPr lang="en-US" sz="1400"/>
              <a:t>the three </a:t>
            </a:r>
            <a:r>
              <a:rPr lang="en-US" sz="1400" dirty="0"/>
              <a:t>parameters </a:t>
            </a:r>
            <a:r>
              <a:rPr lang="en-US" sz="1400" dirty="0" err="1"/>
              <a:t>n_neighbors</a:t>
            </a:r>
            <a:r>
              <a:rPr lang="en-US" sz="1400" dirty="0"/>
              <a:t>, weights, and the values of other parameters were not positively affected the results. After three levels of circulation, the model score increased from 0.72 to 0.81. The values of three features are 6, distance</a:t>
            </a:r>
            <a:r>
              <a:rPr lang="zh-CN" altLang="en-US" sz="1400" dirty="0"/>
              <a:t> </a:t>
            </a:r>
            <a:r>
              <a:rPr lang="en-US" altLang="zh-CN" sz="1400" dirty="0"/>
              <a:t>and</a:t>
            </a:r>
            <a:r>
              <a:rPr lang="zh-CN" altLang="en-US" sz="1400" dirty="0"/>
              <a:t> </a:t>
            </a:r>
            <a:r>
              <a:rPr lang="en-US" altLang="zh-CN" sz="1400" dirty="0"/>
              <a:t>ball</a:t>
            </a:r>
            <a:r>
              <a:rPr lang="zh-CN" altLang="en-US" sz="1400" dirty="0"/>
              <a:t> </a:t>
            </a:r>
            <a:r>
              <a:rPr lang="en-US" altLang="zh-CN" sz="1400" dirty="0"/>
              <a:t>tree</a:t>
            </a:r>
            <a:r>
              <a:rPr lang="en-US" sz="1400" dirty="0"/>
              <a:t>.</a:t>
            </a:r>
          </a:p>
        </p:txBody>
      </p:sp>
      <p:grpSp>
        <p:nvGrpSpPr>
          <p:cNvPr id="7" name="Group 6">
            <a:extLst>
              <a:ext uri="{FF2B5EF4-FFF2-40B4-BE49-F238E27FC236}">
                <a16:creationId xmlns:a16="http://schemas.microsoft.com/office/drawing/2014/main" id="{DFC24F2E-E0ED-F249-ADE7-4DEFC34CB09E}"/>
              </a:ext>
            </a:extLst>
          </p:cNvPr>
          <p:cNvGrpSpPr/>
          <p:nvPr/>
        </p:nvGrpSpPr>
        <p:grpSpPr>
          <a:xfrm>
            <a:off x="535965" y="1545870"/>
            <a:ext cx="8181475" cy="1839710"/>
            <a:chOff x="632721" y="1530604"/>
            <a:chExt cx="9144000" cy="2941901"/>
          </a:xfrm>
        </p:grpSpPr>
        <p:pic>
          <p:nvPicPr>
            <p:cNvPr id="4" name="Picture 3">
              <a:extLst>
                <a:ext uri="{FF2B5EF4-FFF2-40B4-BE49-F238E27FC236}">
                  <a16:creationId xmlns:a16="http://schemas.microsoft.com/office/drawing/2014/main" id="{1F5218DA-75F7-FF48-9ECD-9EE9971CD4BE}"/>
                </a:ext>
              </a:extLst>
            </p:cNvPr>
            <p:cNvPicPr>
              <a:picLocks noChangeAspect="1"/>
            </p:cNvPicPr>
            <p:nvPr/>
          </p:nvPicPr>
          <p:blipFill>
            <a:blip r:embed="rId5"/>
            <a:stretch>
              <a:fillRect/>
            </a:stretch>
          </p:blipFill>
          <p:spPr>
            <a:xfrm>
              <a:off x="632721" y="1530604"/>
              <a:ext cx="9144000" cy="1669143"/>
            </a:xfrm>
            <a:prstGeom prst="rect">
              <a:avLst/>
            </a:prstGeom>
          </p:spPr>
        </p:pic>
        <p:pic>
          <p:nvPicPr>
            <p:cNvPr id="6" name="Picture 5">
              <a:extLst>
                <a:ext uri="{FF2B5EF4-FFF2-40B4-BE49-F238E27FC236}">
                  <a16:creationId xmlns:a16="http://schemas.microsoft.com/office/drawing/2014/main" id="{3376C3CA-7845-4049-9440-659306BD96D1}"/>
                </a:ext>
              </a:extLst>
            </p:cNvPr>
            <p:cNvPicPr>
              <a:picLocks noChangeAspect="1"/>
            </p:cNvPicPr>
            <p:nvPr/>
          </p:nvPicPr>
          <p:blipFill>
            <a:blip r:embed="rId6"/>
            <a:stretch>
              <a:fillRect/>
            </a:stretch>
          </p:blipFill>
          <p:spPr>
            <a:xfrm>
              <a:off x="632721" y="3199747"/>
              <a:ext cx="9144000" cy="1272758"/>
            </a:xfrm>
            <a:prstGeom prst="rect">
              <a:avLst/>
            </a:prstGeom>
          </p:spPr>
        </p:pic>
      </p:grpSp>
    </p:spTree>
    <p:custDataLst>
      <p:tags r:id="rId1"/>
    </p:custDataLst>
    <p:extLst>
      <p:ext uri="{BB962C8B-B14F-4D97-AF65-F5344CB8AC3E}">
        <p14:creationId xmlns:p14="http://schemas.microsoft.com/office/powerpoint/2010/main" val="3995104833"/>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3402581"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600" b="1" dirty="0">
                <a:solidFill>
                  <a:srgbClr val="C00000"/>
                </a:solidFill>
                <a:latin typeface="Kozuka Gothic Pro R" pitchFamily="34" charset="-128"/>
                <a:ea typeface="Kozuka Gothic Pro R" pitchFamily="34" charset="-128"/>
              </a:rPr>
              <a:t>   </a:t>
            </a:r>
            <a:r>
              <a:rPr lang="en-US" altLang="zh-CN" sz="1600" b="1" dirty="0" err="1">
                <a:solidFill>
                  <a:srgbClr val="C00000"/>
                </a:solidFill>
                <a:latin typeface="Kozuka Gothic Pro R" pitchFamily="34" charset="-128"/>
                <a:ea typeface="Kozuka Gothic Pro R" pitchFamily="34" charset="-128"/>
              </a:rPr>
              <a:t>AdaBoostClassifier</a:t>
            </a:r>
            <a:endParaRPr lang="zh-CN" altLang="en-US" sz="1600" b="1" dirty="0">
              <a:solidFill>
                <a:srgbClr val="C00000"/>
              </a:solidFill>
              <a:latin typeface="Kozuka Gothic Pro R" pitchFamily="34" charset="-128"/>
              <a:ea typeface="Kozuka Gothic Pro R" pitchFamily="34" charset="-128"/>
            </a:endParaRPr>
          </a:p>
        </p:txBody>
      </p:sp>
      <p:sp>
        <p:nvSpPr>
          <p:cNvPr id="104" name="TextBox 25"/>
          <p:cNvSpPr txBox="1"/>
          <p:nvPr/>
        </p:nvSpPr>
        <p:spPr>
          <a:xfrm>
            <a:off x="535965" y="1670655"/>
            <a:ext cx="7996022"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t>The </a:t>
            </a:r>
            <a:r>
              <a:rPr lang="en-US" sz="1400" dirty="0" err="1"/>
              <a:t>Adaboost</a:t>
            </a:r>
            <a:r>
              <a:rPr lang="en-US" sz="1400" dirty="0"/>
              <a:t> algorithm is a lifting method that combines multiple weak classifiers into a strong classifier.</a:t>
            </a:r>
          </a:p>
          <a:p>
            <a:pPr algn="just"/>
            <a:endParaRPr lang="en-US" sz="1400" dirty="0"/>
          </a:p>
          <a:p>
            <a:pPr algn="just"/>
            <a:r>
              <a:rPr lang="en-US" sz="1400" dirty="0"/>
              <a:t>Its adaptation is that the weights of the samples from the previous weak classifier are enhanced, and the updated samples are used to train the next new weak classifier. In each round of training, the new weak classifier is trained to generate a new sample weight, the voice weight of the weak classifier, and iterate until the predetermined error rate is reached or the specified maximum number of iterations is reached.</a:t>
            </a:r>
          </a:p>
          <a:p>
            <a:pPr algn="just"/>
            <a:endParaRPr lang="en-US" sz="1400" dirty="0"/>
          </a:p>
          <a:p>
            <a:pPr algn="just"/>
            <a:r>
              <a:rPr lang="en-US" sz="1400" dirty="0"/>
              <a:t>Based on the previous model scores, we used the default decision tree and random forest as </a:t>
            </a:r>
            <a:r>
              <a:rPr lang="en-US" sz="1400" dirty="0" err="1"/>
              <a:t>base_estimator</a:t>
            </a:r>
            <a:r>
              <a:rPr lang="en-US" sz="1400" dirty="0"/>
              <a:t> for comparison.</a:t>
            </a:r>
            <a:endParaRPr lang="en-US" altLang="zh-CN" sz="1400" dirty="0"/>
          </a:p>
        </p:txBody>
      </p:sp>
      <p:sp>
        <p:nvSpPr>
          <p:cNvPr id="7" name="幻灯片编号占位符 6"/>
          <p:cNvSpPr>
            <a:spLocks noGrp="1"/>
          </p:cNvSpPr>
          <p:nvPr>
            <p:ph type="sldNum" sz="quarter" idx="12"/>
          </p:nvPr>
        </p:nvSpPr>
        <p:spPr/>
        <p:txBody>
          <a:bodyPr/>
          <a:lstStyle/>
          <a:p>
            <a:fld id="{E1BEBC7A-FD02-486B-81B5-A845787C689C}" type="slidenum">
              <a:rPr lang="zh-CN" altLang="en-US" smtClean="0"/>
              <a:pPr/>
              <a:t>38</a:t>
            </a:fld>
            <a:endParaRPr lang="zh-CN" altLang="en-US"/>
          </a:p>
        </p:txBody>
      </p:sp>
      <p:sp>
        <p:nvSpPr>
          <p:cNvPr id="14" name="圆角矩形 21">
            <a:extLst>
              <a:ext uri="{FF2B5EF4-FFF2-40B4-BE49-F238E27FC236}">
                <a16:creationId xmlns:a16="http://schemas.microsoft.com/office/drawing/2014/main" id="{79CE8F3F-C96E-0247-9EF0-DFD6564B8688}"/>
              </a:ext>
            </a:extLst>
          </p:cNvPr>
          <p:cNvSpPr/>
          <p:nvPr/>
        </p:nvSpPr>
        <p:spPr>
          <a:xfrm>
            <a:off x="515257" y="862741"/>
            <a:ext cx="2170792" cy="49742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2">
            <a:extLst>
              <a:ext uri="{FF2B5EF4-FFF2-40B4-BE49-F238E27FC236}">
                <a16:creationId xmlns:a16="http://schemas.microsoft.com/office/drawing/2014/main" id="{73D434C5-95CD-DC40-9CFA-C3A23501E8DE}"/>
              </a:ext>
            </a:extLst>
          </p:cNvPr>
          <p:cNvSpPr/>
          <p:nvPr/>
        </p:nvSpPr>
        <p:spPr>
          <a:xfrm>
            <a:off x="535965" y="878374"/>
            <a:ext cx="2150083" cy="466157"/>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Brief</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Intro</a:t>
            </a:r>
            <a:endParaRPr lang="zh-CN" altLang="en-US" dirty="0">
              <a:solidFill>
                <a:schemeClr val="tx1"/>
              </a:solidFill>
              <a:latin typeface="Arial" charset="0"/>
              <a:ea typeface="Arial" charset="0"/>
              <a:cs typeface="Arial" charset="0"/>
            </a:endParaRPr>
          </a:p>
        </p:txBody>
      </p:sp>
      <p:sp>
        <p:nvSpPr>
          <p:cNvPr id="16" name="椭圆 20">
            <a:extLst>
              <a:ext uri="{FF2B5EF4-FFF2-40B4-BE49-F238E27FC236}">
                <a16:creationId xmlns:a16="http://schemas.microsoft.com/office/drawing/2014/main" id="{D97C9518-E6C5-CD40-A76D-8BAA05C5FCFC}"/>
              </a:ext>
            </a:extLst>
          </p:cNvPr>
          <p:cNvSpPr/>
          <p:nvPr/>
        </p:nvSpPr>
        <p:spPr>
          <a:xfrm>
            <a:off x="640654" y="990050"/>
            <a:ext cx="269491" cy="253278"/>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13723470"/>
      </p:ext>
    </p:extLst>
  </p:cSld>
  <p:clrMapOvr>
    <a:masterClrMapping/>
  </p:clrMapOvr>
  <p:transition spd="slow">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81845" y="209540"/>
            <a:ext cx="209063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err="1">
                <a:solidFill>
                  <a:srgbClr val="C00000"/>
                </a:solidFill>
                <a:latin typeface="Kozuka Gothic Pro R" pitchFamily="34" charset="-128"/>
                <a:ea typeface="Kozuka Gothic Pro R" pitchFamily="34" charset="-128"/>
              </a:rPr>
              <a:t>AdaBoostClassifier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39</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Decision</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Tree</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73989" y="4005391"/>
            <a:ext cx="799602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This is a decision tree based </a:t>
            </a:r>
            <a:r>
              <a:rPr lang="en-US" sz="1400" dirty="0" err="1"/>
              <a:t>adaBoostClassifier</a:t>
            </a:r>
            <a:r>
              <a:rPr lang="en-US" sz="1400" dirty="0"/>
              <a:t>. In these two layers of loops, we find that the optimal learning rate is 0.4, and the optimal algorithm is SAMME. R. Under the condition of cross-validation, the model's optimal prediction score is 0.81.</a:t>
            </a:r>
          </a:p>
        </p:txBody>
      </p:sp>
      <p:pic>
        <p:nvPicPr>
          <p:cNvPr id="4" name="Picture 3">
            <a:extLst>
              <a:ext uri="{FF2B5EF4-FFF2-40B4-BE49-F238E27FC236}">
                <a16:creationId xmlns:a16="http://schemas.microsoft.com/office/drawing/2014/main" id="{157C24EB-E2EA-0645-B4F0-8A8F3E589B86}"/>
              </a:ext>
            </a:extLst>
          </p:cNvPr>
          <p:cNvPicPr>
            <a:picLocks noChangeAspect="1"/>
          </p:cNvPicPr>
          <p:nvPr/>
        </p:nvPicPr>
        <p:blipFill>
          <a:blip r:embed="rId5"/>
          <a:stretch>
            <a:fillRect/>
          </a:stretch>
        </p:blipFill>
        <p:spPr>
          <a:xfrm>
            <a:off x="515258" y="1525183"/>
            <a:ext cx="8171542" cy="2400187"/>
          </a:xfrm>
          <a:prstGeom prst="rect">
            <a:avLst/>
          </a:prstGeom>
        </p:spPr>
      </p:pic>
    </p:spTree>
    <p:custDataLst>
      <p:tags r:id="rId1"/>
    </p:custDataLst>
    <p:extLst>
      <p:ext uri="{BB962C8B-B14F-4D97-AF65-F5344CB8AC3E}">
        <p14:creationId xmlns:p14="http://schemas.microsoft.com/office/powerpoint/2010/main" val="1381097299"/>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
        <p:nvSpPr>
          <p:cNvPr id="27" name="椭圆 26"/>
          <p:cNvSpPr/>
          <p:nvPr/>
        </p:nvSpPr>
        <p:spPr>
          <a:xfrm>
            <a:off x="2541390" y="294029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a:t>
            </a:fld>
            <a:endParaRPr lang="zh-CN" altLang="en-US" dirty="0"/>
          </a:p>
        </p:txBody>
      </p:sp>
      <p:grpSp>
        <p:nvGrpSpPr>
          <p:cNvPr id="36" name="组合 35">
            <a:extLst>
              <a:ext uri="{FF2B5EF4-FFF2-40B4-BE49-F238E27FC236}">
                <a16:creationId xmlns:a16="http://schemas.microsoft.com/office/drawing/2014/main" id="{25477756-E4A7-5745-AEBB-F093E6DE7842}"/>
              </a:ext>
            </a:extLst>
          </p:cNvPr>
          <p:cNvGrpSpPr/>
          <p:nvPr/>
        </p:nvGrpSpPr>
        <p:grpSpPr>
          <a:xfrm>
            <a:off x="1151470" y="984673"/>
            <a:ext cx="7320892" cy="3446911"/>
            <a:chOff x="0" y="0"/>
            <a:chExt cx="6276602" cy="2588238"/>
          </a:xfrm>
        </p:grpSpPr>
        <p:pic>
          <p:nvPicPr>
            <p:cNvPr id="37" name="图片 36">
              <a:extLst>
                <a:ext uri="{FF2B5EF4-FFF2-40B4-BE49-F238E27FC236}">
                  <a16:creationId xmlns:a16="http://schemas.microsoft.com/office/drawing/2014/main" id="{1110289A-A456-D44A-B4B9-E77EAC9AC3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3102610" cy="1216660"/>
            </a:xfrm>
            <a:prstGeom prst="rect">
              <a:avLst/>
            </a:prstGeom>
          </p:spPr>
        </p:pic>
        <p:pic>
          <p:nvPicPr>
            <p:cNvPr id="38" name="图片 37">
              <a:extLst>
                <a:ext uri="{FF2B5EF4-FFF2-40B4-BE49-F238E27FC236}">
                  <a16:creationId xmlns:a16="http://schemas.microsoft.com/office/drawing/2014/main" id="{BAD109BC-AFB2-0F45-AF6A-E558277967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4002" y="18918"/>
              <a:ext cx="3022600" cy="1185545"/>
            </a:xfrm>
            <a:prstGeom prst="rect">
              <a:avLst/>
            </a:prstGeom>
          </p:spPr>
        </p:pic>
        <p:pic>
          <p:nvPicPr>
            <p:cNvPr id="39" name="图片 38">
              <a:extLst>
                <a:ext uri="{FF2B5EF4-FFF2-40B4-BE49-F238E27FC236}">
                  <a16:creationId xmlns:a16="http://schemas.microsoft.com/office/drawing/2014/main" id="{39F430D7-97A7-564A-9F15-1837356B73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56" y="1368447"/>
              <a:ext cx="3051810" cy="1194435"/>
            </a:xfrm>
            <a:prstGeom prst="rect">
              <a:avLst/>
            </a:prstGeom>
          </p:spPr>
        </p:pic>
        <p:pic>
          <p:nvPicPr>
            <p:cNvPr id="40" name="图片 39">
              <a:extLst>
                <a:ext uri="{FF2B5EF4-FFF2-40B4-BE49-F238E27FC236}">
                  <a16:creationId xmlns:a16="http://schemas.microsoft.com/office/drawing/2014/main" id="{338439E2-ADB2-CF49-9994-BE669E808D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6165" y="1374753"/>
              <a:ext cx="3060065" cy="1213485"/>
            </a:xfrm>
            <a:prstGeom prst="rect">
              <a:avLst/>
            </a:prstGeom>
          </p:spPr>
        </p:pic>
      </p:grpSp>
    </p:spTree>
    <p:custDataLst>
      <p:tags r:id="rId1"/>
    </p:custDataLst>
    <p:extLst>
      <p:ext uri="{BB962C8B-B14F-4D97-AF65-F5344CB8AC3E}">
        <p14:creationId xmlns:p14="http://schemas.microsoft.com/office/powerpoint/2010/main" val="310955427"/>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81845" y="209540"/>
            <a:ext cx="209063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err="1">
                <a:solidFill>
                  <a:srgbClr val="C00000"/>
                </a:solidFill>
                <a:latin typeface="Kozuka Gothic Pro R" pitchFamily="34" charset="-128"/>
                <a:ea typeface="Kozuka Gothic Pro R" pitchFamily="34" charset="-128"/>
              </a:rPr>
              <a:t>AdaBoostClassifier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40</a:t>
            </a:fld>
            <a:endParaRPr lang="zh-CN" altLang="en-US" dirty="0"/>
          </a:p>
        </p:txBody>
      </p:sp>
      <p:grpSp>
        <p:nvGrpSpPr>
          <p:cNvPr id="19" name="组合 32"/>
          <p:cNvGrpSpPr/>
          <p:nvPr/>
        </p:nvGrpSpPr>
        <p:grpSpPr>
          <a:xfrm>
            <a:off x="515257" y="862741"/>
            <a:ext cx="2170792"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Random</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Forest</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73989" y="4005391"/>
            <a:ext cx="7996022"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This is an </a:t>
            </a:r>
            <a:r>
              <a:rPr lang="en-US" altLang="zh-CN" sz="1400" dirty="0" err="1">
                <a:latin typeface="Arial" charset="0"/>
                <a:ea typeface="Arial" charset="0"/>
                <a:cs typeface="Arial" charset="0"/>
              </a:rPr>
              <a:t>adaBoostClassifier</a:t>
            </a:r>
            <a:r>
              <a:rPr lang="en-US" altLang="zh-CN" sz="1400" dirty="0">
                <a:latin typeface="Arial" charset="0"/>
                <a:ea typeface="Arial" charset="0"/>
                <a:cs typeface="Arial" charset="0"/>
              </a:rPr>
              <a:t> based on Random Forest. In this step, we still only select the optimal value of the property of </a:t>
            </a:r>
            <a:r>
              <a:rPr lang="en-US" altLang="zh-CN" sz="1400" dirty="0" err="1">
                <a:latin typeface="Arial" charset="0"/>
                <a:ea typeface="Arial" charset="0"/>
                <a:cs typeface="Arial" charset="0"/>
              </a:rPr>
              <a:t>AdaBoostClassifier</a:t>
            </a:r>
            <a:r>
              <a:rPr lang="en-US" altLang="zh-CN" sz="1400" dirty="0">
                <a:latin typeface="Arial" charset="0"/>
                <a:ea typeface="Arial" charset="0"/>
                <a:cs typeface="Arial" charset="0"/>
              </a:rPr>
              <a:t> itself. In these two layers of loops, we find that the optimal learning rate is 0.7, and the optimal algorithm is SAMME. Under the condition of cross-validation, the model's optimal prediction score is 0.80.</a:t>
            </a:r>
            <a:endParaRPr lang="zh-CN" altLang="en-US" sz="1400" dirty="0">
              <a:latin typeface="Arial" charset="0"/>
              <a:ea typeface="Arial" charset="0"/>
              <a:cs typeface="Arial" charset="0"/>
            </a:endParaRPr>
          </a:p>
        </p:txBody>
      </p:sp>
      <p:pic>
        <p:nvPicPr>
          <p:cNvPr id="2" name="Picture 1">
            <a:extLst>
              <a:ext uri="{FF2B5EF4-FFF2-40B4-BE49-F238E27FC236}">
                <a16:creationId xmlns:a16="http://schemas.microsoft.com/office/drawing/2014/main" id="{F87C36B3-560A-4046-AB08-BD76DC7F3BD7}"/>
              </a:ext>
            </a:extLst>
          </p:cNvPr>
          <p:cNvPicPr>
            <a:picLocks noChangeAspect="1"/>
          </p:cNvPicPr>
          <p:nvPr/>
        </p:nvPicPr>
        <p:blipFill>
          <a:blip r:embed="rId5"/>
          <a:stretch>
            <a:fillRect/>
          </a:stretch>
        </p:blipFill>
        <p:spPr>
          <a:xfrm>
            <a:off x="573989" y="1456207"/>
            <a:ext cx="8054754" cy="2473163"/>
          </a:xfrm>
          <a:prstGeom prst="rect">
            <a:avLst/>
          </a:prstGeom>
        </p:spPr>
      </p:pic>
    </p:spTree>
    <p:custDataLst>
      <p:tags r:id="rId1"/>
    </p:custDataLst>
    <p:extLst>
      <p:ext uri="{BB962C8B-B14F-4D97-AF65-F5344CB8AC3E}">
        <p14:creationId xmlns:p14="http://schemas.microsoft.com/office/powerpoint/2010/main" val="404106683"/>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1181845" y="209540"/>
            <a:ext cx="209063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600" b="1" dirty="0" err="1">
                <a:solidFill>
                  <a:srgbClr val="C00000"/>
                </a:solidFill>
                <a:latin typeface="Kozuka Gothic Pro R" pitchFamily="34" charset="-128"/>
                <a:ea typeface="Kozuka Gothic Pro R" pitchFamily="34" charset="-128"/>
              </a:rPr>
              <a:t>AdaBoostClassifier</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41</a:t>
            </a:fld>
            <a:endParaRPr lang="zh-CN" altLang="en-US" dirty="0"/>
          </a:p>
        </p:txBody>
      </p:sp>
      <p:grpSp>
        <p:nvGrpSpPr>
          <p:cNvPr id="19" name="组合 32"/>
          <p:cNvGrpSpPr/>
          <p:nvPr/>
        </p:nvGrpSpPr>
        <p:grpSpPr>
          <a:xfrm>
            <a:off x="515256" y="862741"/>
            <a:ext cx="2757225" cy="497423"/>
            <a:chOff x="695368" y="3811490"/>
            <a:chExt cx="2251116" cy="548848"/>
          </a:xfrm>
        </p:grpSpPr>
        <p:grpSp>
          <p:nvGrpSpPr>
            <p:cNvPr id="20" name="组合 33"/>
            <p:cNvGrpSpPr/>
            <p:nvPr/>
          </p:nvGrpSpPr>
          <p:grpSpPr>
            <a:xfrm>
              <a:off x="695368" y="3811490"/>
              <a:ext cx="2251116" cy="548848"/>
              <a:chOff x="4304043" y="1286668"/>
              <a:chExt cx="5019742"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019742"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28" y="1373340"/>
                <a:ext cx="4971854"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Optimize</a:t>
                </a:r>
                <a:r>
                  <a:rPr lang="zh-CN" altLang="en-US" dirty="0">
                    <a:solidFill>
                      <a:schemeClr val="tx1"/>
                    </a:solidFill>
                    <a:latin typeface="Arial" charset="0"/>
                    <a:ea typeface="Arial" charset="0"/>
                    <a:cs typeface="Arial" charset="0"/>
                  </a:rPr>
                  <a:t> </a:t>
                </a:r>
                <a:r>
                  <a:rPr lang="en-US" altLang="zh-CN" dirty="0">
                    <a:solidFill>
                      <a:schemeClr val="tx1"/>
                    </a:solidFill>
                    <a:latin typeface="Arial" charset="0"/>
                    <a:ea typeface="Arial" charset="0"/>
                    <a:cs typeface="Arial" charset="0"/>
                  </a:rPr>
                  <a:t>Model</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6" y="3951959"/>
              <a:ext cx="199112" cy="284870"/>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6" name="TextBox 25">
            <a:extLst>
              <a:ext uri="{FF2B5EF4-FFF2-40B4-BE49-F238E27FC236}">
                <a16:creationId xmlns:a16="http://schemas.microsoft.com/office/drawing/2014/main" id="{3AC576E5-A2F0-2A49-B0E9-318D5E27CC63}"/>
              </a:ext>
            </a:extLst>
          </p:cNvPr>
          <p:cNvSpPr txBox="1"/>
          <p:nvPr/>
        </p:nvSpPr>
        <p:spPr>
          <a:xfrm>
            <a:off x="573987" y="3617552"/>
            <a:ext cx="7996022" cy="1384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Arial" charset="0"/>
                <a:ea typeface="Arial" charset="0"/>
                <a:cs typeface="Arial" charset="0"/>
              </a:rPr>
              <a:t>In the basic model of the previous step, we can know that the decision tree scores higher than the random forest. So, next we talk about the decision tree as a base </a:t>
            </a:r>
            <a:r>
              <a:rPr lang="en-US" altLang="zh-CN" sz="1400" dirty="0" err="1">
                <a:latin typeface="Arial" charset="0"/>
                <a:ea typeface="Arial" charset="0"/>
                <a:cs typeface="Arial" charset="0"/>
              </a:rPr>
              <a:t>esitmaor</a:t>
            </a:r>
            <a:r>
              <a:rPr lang="en-US" altLang="zh-CN" sz="1400" dirty="0">
                <a:latin typeface="Arial" charset="0"/>
                <a:ea typeface="Arial" charset="0"/>
                <a:cs typeface="Arial" charset="0"/>
              </a:rPr>
              <a:t> for optimization. After the optimization process, we select the parameters of the appropriate decision tree. Similar to the iterative process above, we finally found that the model has the highest prediction score when </a:t>
            </a:r>
            <a:r>
              <a:rPr lang="en-US" altLang="zh-CN" sz="1400" dirty="0" err="1">
                <a:latin typeface="Arial" charset="0"/>
                <a:ea typeface="Arial" charset="0"/>
                <a:cs typeface="Arial" charset="0"/>
              </a:rPr>
              <a:t>max_features</a:t>
            </a:r>
            <a:r>
              <a:rPr lang="en-US" altLang="zh-CN" sz="1400" dirty="0">
                <a:latin typeface="Arial" charset="0"/>
                <a:ea typeface="Arial" charset="0"/>
                <a:cs typeface="Arial" charset="0"/>
              </a:rPr>
              <a:t> = 7, </a:t>
            </a:r>
            <a:r>
              <a:rPr lang="en-US" altLang="zh-CN" sz="1400" dirty="0" err="1">
                <a:latin typeface="Arial" charset="0"/>
                <a:ea typeface="Arial" charset="0"/>
                <a:cs typeface="Arial" charset="0"/>
              </a:rPr>
              <a:t>max_depth</a:t>
            </a:r>
            <a:r>
              <a:rPr lang="en-US" altLang="zh-CN" sz="1400" dirty="0">
                <a:latin typeface="Arial" charset="0"/>
                <a:ea typeface="Arial" charset="0"/>
                <a:cs typeface="Arial" charset="0"/>
              </a:rPr>
              <a:t> = 5 and </a:t>
            </a:r>
            <a:r>
              <a:rPr lang="en-US" altLang="zh-CN" sz="1400" dirty="0" err="1">
                <a:latin typeface="Arial" charset="0"/>
                <a:ea typeface="Arial" charset="0"/>
                <a:cs typeface="Arial" charset="0"/>
              </a:rPr>
              <a:t>min_samples_leaf</a:t>
            </a:r>
            <a:r>
              <a:rPr lang="en-US" altLang="zh-CN" sz="1400" dirty="0">
                <a:latin typeface="Arial" charset="0"/>
                <a:ea typeface="Arial" charset="0"/>
                <a:cs typeface="Arial" charset="0"/>
              </a:rPr>
              <a:t> = 8. After this step, our model score increased from 0.8 to 0.83.</a:t>
            </a:r>
            <a:endParaRPr lang="zh-CN" altLang="en-US" sz="1400" dirty="0">
              <a:latin typeface="Arial" charset="0"/>
              <a:ea typeface="Arial" charset="0"/>
              <a:cs typeface="Arial" charset="0"/>
            </a:endParaRPr>
          </a:p>
        </p:txBody>
      </p:sp>
      <p:grpSp>
        <p:nvGrpSpPr>
          <p:cNvPr id="8" name="Group 7">
            <a:extLst>
              <a:ext uri="{FF2B5EF4-FFF2-40B4-BE49-F238E27FC236}">
                <a16:creationId xmlns:a16="http://schemas.microsoft.com/office/drawing/2014/main" id="{B3585829-ED17-7C4E-9883-0809140826B8}"/>
              </a:ext>
            </a:extLst>
          </p:cNvPr>
          <p:cNvGrpSpPr/>
          <p:nvPr/>
        </p:nvGrpSpPr>
        <p:grpSpPr>
          <a:xfrm>
            <a:off x="661804" y="1439958"/>
            <a:ext cx="7820389" cy="2044504"/>
            <a:chOff x="539343" y="1910395"/>
            <a:chExt cx="8105771" cy="1930639"/>
          </a:xfrm>
        </p:grpSpPr>
        <p:pic>
          <p:nvPicPr>
            <p:cNvPr id="3" name="Picture 2">
              <a:extLst>
                <a:ext uri="{FF2B5EF4-FFF2-40B4-BE49-F238E27FC236}">
                  <a16:creationId xmlns:a16="http://schemas.microsoft.com/office/drawing/2014/main" id="{D6123C91-19AC-3E48-A637-E58715CB97EF}"/>
                </a:ext>
              </a:extLst>
            </p:cNvPr>
            <p:cNvPicPr>
              <a:picLocks noChangeAspect="1"/>
            </p:cNvPicPr>
            <p:nvPr/>
          </p:nvPicPr>
          <p:blipFill>
            <a:blip r:embed="rId5"/>
            <a:stretch>
              <a:fillRect/>
            </a:stretch>
          </p:blipFill>
          <p:spPr>
            <a:xfrm>
              <a:off x="539343" y="1910395"/>
              <a:ext cx="8105771" cy="1181451"/>
            </a:xfrm>
            <a:prstGeom prst="rect">
              <a:avLst/>
            </a:prstGeom>
          </p:spPr>
        </p:pic>
        <p:pic>
          <p:nvPicPr>
            <p:cNvPr id="7" name="Picture 6">
              <a:extLst>
                <a:ext uri="{FF2B5EF4-FFF2-40B4-BE49-F238E27FC236}">
                  <a16:creationId xmlns:a16="http://schemas.microsoft.com/office/drawing/2014/main" id="{9DFD22BF-A7FB-C444-944E-25BA8997E03A}"/>
                </a:ext>
              </a:extLst>
            </p:cNvPr>
            <p:cNvPicPr>
              <a:picLocks noChangeAspect="1"/>
            </p:cNvPicPr>
            <p:nvPr/>
          </p:nvPicPr>
          <p:blipFill>
            <a:blip r:embed="rId6"/>
            <a:stretch>
              <a:fillRect/>
            </a:stretch>
          </p:blipFill>
          <p:spPr>
            <a:xfrm>
              <a:off x="539343" y="3095821"/>
              <a:ext cx="8105771" cy="745213"/>
            </a:xfrm>
            <a:prstGeom prst="rect">
              <a:avLst/>
            </a:prstGeom>
          </p:spPr>
        </p:pic>
      </p:grpSp>
    </p:spTree>
    <p:custDataLst>
      <p:tags r:id="rId1"/>
    </p:custDataLst>
    <p:extLst>
      <p:ext uri="{BB962C8B-B14F-4D97-AF65-F5344CB8AC3E}">
        <p14:creationId xmlns:p14="http://schemas.microsoft.com/office/powerpoint/2010/main" val="3693612043"/>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42</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42</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Definition</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632720" y="1221827"/>
            <a:ext cx="7145943" cy="1015663"/>
          </a:xfrm>
          <a:prstGeom prst="rect">
            <a:avLst/>
          </a:prstGeom>
          <a:noFill/>
        </p:spPr>
        <p:txBody>
          <a:bodyPr wrap="square" rtlCol="0">
            <a:spAutoFit/>
          </a:bodyPr>
          <a:lstStyle/>
          <a:p>
            <a:pPr marL="285750" indent="-285750">
              <a:buSzPct val="80000"/>
              <a:buFont typeface="Wingdings" charset="2"/>
              <a:buChar char="u"/>
            </a:pPr>
            <a:r>
              <a:rPr lang="en" altLang="zh-CN" sz="1500" dirty="0">
                <a:latin typeface="Kozuka Gothic Pro R" pitchFamily="34" charset="-128"/>
                <a:ea typeface="Kozuka Gothic Pro R" pitchFamily="34" charset="-128"/>
              </a:rPr>
              <a:t>SVC means support vector machine.</a:t>
            </a:r>
          </a:p>
          <a:p>
            <a:pPr marL="285750" indent="-285750">
              <a:buSzPct val="80000"/>
              <a:buFont typeface="Wingdings" charset="2"/>
              <a:buChar char="u"/>
            </a:pPr>
            <a:r>
              <a:rPr lang="en" altLang="zh-CN" sz="1500" dirty="0">
                <a:latin typeface="Kozuka Gothic Pro R" pitchFamily="34" charset="-128"/>
                <a:ea typeface="Kozuka Gothic Pro R" pitchFamily="34" charset="-128"/>
              </a:rPr>
              <a:t>SVC is a supervised learning method that looks at data and sorts it into one of two categories.</a:t>
            </a:r>
          </a:p>
          <a:p>
            <a:pPr marL="285750" indent="-285750">
              <a:buSzPct val="80000"/>
              <a:buFont typeface="Wingdings" charset="2"/>
              <a:buChar char="u"/>
            </a:pPr>
            <a:endParaRPr lang="en" altLang="zh-CN" sz="1500" b="1"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303242" cy="400110"/>
          </a:xfrm>
          <a:prstGeom prst="rect">
            <a:avLst/>
          </a:prstGeom>
          <a:noFill/>
        </p:spPr>
        <p:txBody>
          <a:bodyPr wrap="none" rtlCol="0">
            <a:spAutoFit/>
          </a:bodyPr>
          <a:lstStyle/>
          <a:p>
            <a:r>
              <a:rPr kumimoji="1" lang="en-US" altLang="zh-CN" sz="2000" b="1" dirty="0">
                <a:solidFill>
                  <a:srgbClr val="C00000"/>
                </a:solidFill>
              </a:rPr>
              <a:t>Linear SVC</a:t>
            </a:r>
            <a:endParaRPr kumimoji="1" lang="zh-CN" altLang="en-US" sz="2000" b="1" dirty="0">
              <a:solidFill>
                <a:srgbClr val="C00000"/>
              </a:solidFill>
            </a:endParaRPr>
          </a:p>
        </p:txBody>
      </p:sp>
      <p:sp>
        <p:nvSpPr>
          <p:cNvPr id="54" name="TextBox 49">
            <a:extLst>
              <a:ext uri="{FF2B5EF4-FFF2-40B4-BE49-F238E27FC236}">
                <a16:creationId xmlns:a16="http://schemas.microsoft.com/office/drawing/2014/main" id="{E5493B9C-778E-D54D-99A4-EDB42F40E855}"/>
              </a:ext>
            </a:extLst>
          </p:cNvPr>
          <p:cNvSpPr txBox="1"/>
          <p:nvPr/>
        </p:nvSpPr>
        <p:spPr>
          <a:xfrm>
            <a:off x="632719" y="1999619"/>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Implement</a:t>
            </a:r>
            <a:endParaRPr lang="en-US" altLang="zh-CN" sz="1200" b="1" dirty="0">
              <a:latin typeface="Kozuka Gothic Pro R" pitchFamily="34" charset="-128"/>
              <a:ea typeface="Kozuka Gothic Pro R" pitchFamily="34" charset="-128"/>
            </a:endParaRPr>
          </a:p>
        </p:txBody>
      </p:sp>
      <p:sp>
        <p:nvSpPr>
          <p:cNvPr id="55" name="TextBox 49">
            <a:extLst>
              <a:ext uri="{FF2B5EF4-FFF2-40B4-BE49-F238E27FC236}">
                <a16:creationId xmlns:a16="http://schemas.microsoft.com/office/drawing/2014/main" id="{B5C8B129-A04C-1A42-AD75-DC862D746075}"/>
              </a:ext>
            </a:extLst>
          </p:cNvPr>
          <p:cNvSpPr txBox="1"/>
          <p:nvPr/>
        </p:nvSpPr>
        <p:spPr>
          <a:xfrm>
            <a:off x="646879" y="2353715"/>
            <a:ext cx="8497121" cy="1815882"/>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Import the model: Import SVC, </a:t>
            </a:r>
            <a:r>
              <a:rPr lang="en" altLang="zh-CN" sz="1600" dirty="0" err="1">
                <a:latin typeface="Kozuka Gothic Pro R" pitchFamily="34" charset="-128"/>
                <a:ea typeface="Kozuka Gothic Pro R" pitchFamily="34" charset="-128"/>
              </a:rPr>
              <a:t>LinearSVC</a:t>
            </a:r>
            <a:r>
              <a:rPr lang="en" altLang="zh-CN" sz="1600" dirty="0">
                <a:latin typeface="Kozuka Gothic Pro R" pitchFamily="34" charset="-128"/>
                <a:ea typeface="Kozuka Gothic Pro R" pitchFamily="34" charset="-128"/>
              </a:rPr>
              <a:t> from </a:t>
            </a:r>
            <a:r>
              <a:rPr lang="en" altLang="zh-CN" sz="1600" dirty="0" err="1">
                <a:latin typeface="Kozuka Gothic Pro R" pitchFamily="34" charset="-128"/>
                <a:ea typeface="Kozuka Gothic Pro R" pitchFamily="34" charset="-128"/>
              </a:rPr>
              <a:t>sklearn.svm</a:t>
            </a: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r>
              <a:rPr lang="en" altLang="zh-CN" sz="1600" dirty="0">
                <a:latin typeface="Kozuka Gothic Pro R" pitchFamily="34" charset="-128"/>
                <a:ea typeface="Kozuka Gothic Pro R" pitchFamily="34" charset="-128"/>
              </a:rPr>
              <a:t>Instantiate an object: Define the classifier by setting the parameter probability=True</a:t>
            </a:r>
          </a:p>
          <a:p>
            <a:pPr marL="285750" indent="-285750">
              <a:buSzPct val="80000"/>
              <a:buFont typeface="Wingdings" charset="2"/>
              <a:buChar char="u"/>
            </a:pPr>
            <a:r>
              <a:rPr lang="en" altLang="zh-CN" sz="1600" dirty="0">
                <a:latin typeface="Kozuka Gothic Pro R" pitchFamily="34" charset="-128"/>
                <a:ea typeface="Kozuka Gothic Pro R" pitchFamily="34" charset="-128"/>
              </a:rPr>
              <a:t>Fit the data: Call the fit( ) function to fit the model using the training set data. Use training set data to predict if a character is dead</a:t>
            </a:r>
          </a:p>
          <a:p>
            <a:pPr marL="285750" indent="-285750">
              <a:buSzPct val="80000"/>
              <a:buFont typeface="Wingdings" charset="2"/>
              <a:buChar char="u"/>
            </a:pPr>
            <a:r>
              <a:rPr lang="en" altLang="zh-CN" sz="1600" dirty="0">
                <a:latin typeface="Kozuka Gothic Pro R" pitchFamily="34" charset="-128"/>
                <a:ea typeface="Kozuka Gothic Pro R" pitchFamily="34" charset="-128"/>
              </a:rPr>
              <a:t>Score the model: The model is scored using the </a:t>
            </a:r>
            <a:r>
              <a:rPr lang="en" altLang="zh-CN" sz="1600" dirty="0" err="1">
                <a:latin typeface="Kozuka Gothic Pro R" pitchFamily="34" charset="-128"/>
                <a:ea typeface="Kozuka Gothic Pro R" pitchFamily="34" charset="-128"/>
              </a:rPr>
              <a:t>accuracy_score</a:t>
            </a:r>
            <a:r>
              <a:rPr lang="en" altLang="zh-CN" sz="1600" dirty="0">
                <a:latin typeface="Kozuka Gothic Pro R" pitchFamily="34" charset="-128"/>
                <a:ea typeface="Kozuka Gothic Pro R" pitchFamily="34" charset="-128"/>
              </a:rPr>
              <a:t> function that comes with the SVC object. The score can indicate the accuracy of the model prediction.</a:t>
            </a: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sp>
        <p:nvSpPr>
          <p:cNvPr id="27" name="TextBox 49">
            <a:extLst>
              <a:ext uri="{FF2B5EF4-FFF2-40B4-BE49-F238E27FC236}">
                <a16:creationId xmlns:a16="http://schemas.microsoft.com/office/drawing/2014/main" id="{F826C54F-FD3D-844E-8D8F-139D809BF385}"/>
              </a:ext>
            </a:extLst>
          </p:cNvPr>
          <p:cNvSpPr txBox="1"/>
          <p:nvPr/>
        </p:nvSpPr>
        <p:spPr>
          <a:xfrm>
            <a:off x="646878" y="3891525"/>
            <a:ext cx="3270697"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Advantage &amp; Disadvantage</a:t>
            </a:r>
            <a:endParaRPr lang="en-US" altLang="zh-CN" sz="1200" b="1" dirty="0">
              <a:latin typeface="Kozuka Gothic Pro R" pitchFamily="34" charset="-128"/>
              <a:ea typeface="Kozuka Gothic Pro R" pitchFamily="34" charset="-128"/>
            </a:endParaRPr>
          </a:p>
        </p:txBody>
      </p:sp>
      <p:sp>
        <p:nvSpPr>
          <p:cNvPr id="29" name="TextBox 49">
            <a:extLst>
              <a:ext uri="{FF2B5EF4-FFF2-40B4-BE49-F238E27FC236}">
                <a16:creationId xmlns:a16="http://schemas.microsoft.com/office/drawing/2014/main" id="{05866B9D-8ECF-9341-BB7D-86CF9B0B02DB}"/>
              </a:ext>
            </a:extLst>
          </p:cNvPr>
          <p:cNvSpPr txBox="1"/>
          <p:nvPr/>
        </p:nvSpPr>
        <p:spPr>
          <a:xfrm>
            <a:off x="565193" y="4137980"/>
            <a:ext cx="8497121" cy="584775"/>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Advantage: Generalization and ease of training</a:t>
            </a:r>
          </a:p>
          <a:p>
            <a:pPr marL="285750" indent="-285750">
              <a:buSzPct val="80000"/>
              <a:buFont typeface="Wingdings" charset="2"/>
              <a:buChar char="u"/>
            </a:pPr>
            <a:r>
              <a:rPr lang="en" altLang="zh-CN" sz="1600" dirty="0">
                <a:latin typeface="Kozuka Gothic Pro R" pitchFamily="34" charset="-128"/>
                <a:ea typeface="Kozuka Gothic Pro R" pitchFamily="34" charset="-128"/>
              </a:rPr>
              <a:t>Disadvantage: Over-fitting from optimizing the parameters to model selection</a:t>
            </a:r>
            <a:endParaRPr lang="en-US" altLang="zh-CN" sz="1600"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973165394"/>
      </p:ext>
    </p:extLst>
  </p:cSld>
  <p:clrMapOvr>
    <a:masterClrMapping/>
  </p:clrMapOvr>
  <p:transition spd="slow">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cxnSpLocks/>
          </p:cNvCxnSpPr>
          <p:nvPr/>
        </p:nvCxnSpPr>
        <p:spPr>
          <a:xfrm flipH="1">
            <a:off x="646879" y="2673752"/>
            <a:ext cx="80399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2</a:t>
            </a:r>
            <a:endParaRPr lang="zh-CN" altLang="en-US" sz="2000" b="1">
              <a:solidFill>
                <a:schemeClr val="bg1"/>
              </a:solidFill>
              <a:latin typeface="Watford DB" pitchFamily="2" charset="0"/>
              <a:ea typeface="造字工房劲黑（非商用）常规体" pitchFamily="50" charset="-122"/>
            </a:endParaRPr>
          </a:p>
        </p:txBody>
      </p:sp>
      <p:sp>
        <p:nvSpPr>
          <p:cNvPr id="69" name="TextBox 25"/>
          <p:cNvSpPr txBox="1"/>
          <p:nvPr/>
        </p:nvSpPr>
        <p:spPr>
          <a:xfrm>
            <a:off x="932566" y="256433"/>
            <a:ext cx="155523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Data Analysis</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43</a:t>
            </a:fld>
            <a:endParaRPr lang="zh-CN" altLang="en-US"/>
          </a:p>
        </p:txBody>
      </p:sp>
      <p:sp>
        <p:nvSpPr>
          <p:cNvPr id="22" name="TextBox 49">
            <a:extLst>
              <a:ext uri="{FF2B5EF4-FFF2-40B4-BE49-F238E27FC236}">
                <a16:creationId xmlns:a16="http://schemas.microsoft.com/office/drawing/2014/main" id="{159A432B-658B-C644-A0EA-1A329A218618}"/>
              </a:ext>
            </a:extLst>
          </p:cNvPr>
          <p:cNvSpPr txBox="1"/>
          <p:nvPr/>
        </p:nvSpPr>
        <p:spPr>
          <a:xfrm>
            <a:off x="646879" y="81273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1. Read  Data</a:t>
            </a:r>
            <a:endParaRPr lang="en-US" altLang="zh-CN" sz="1200" b="1" dirty="0">
              <a:latin typeface="Kozuka Gothic Pro R" pitchFamily="34" charset="-128"/>
              <a:ea typeface="Kozuka Gothic Pro R" pitchFamily="34" charset="-128"/>
            </a:endParaRPr>
          </a:p>
        </p:txBody>
      </p:sp>
      <p:sp>
        <p:nvSpPr>
          <p:cNvPr id="23" name="TextBox 49">
            <a:extLst>
              <a:ext uri="{FF2B5EF4-FFF2-40B4-BE49-F238E27FC236}">
                <a16:creationId xmlns:a16="http://schemas.microsoft.com/office/drawing/2014/main" id="{0510A9EC-3625-9243-86DC-7CA44DB369E7}"/>
              </a:ext>
            </a:extLst>
          </p:cNvPr>
          <p:cNvSpPr txBox="1"/>
          <p:nvPr/>
        </p:nvSpPr>
        <p:spPr>
          <a:xfrm>
            <a:off x="646879" y="2844224"/>
            <a:ext cx="1769739"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2. Build Graph</a:t>
            </a:r>
            <a:endParaRPr lang="en-US" altLang="zh-CN" sz="1200" b="1" dirty="0">
              <a:latin typeface="Kozuka Gothic Pro R" pitchFamily="34" charset="-128"/>
              <a:ea typeface="Kozuka Gothic Pro R" pitchFamily="34" charset="-128"/>
            </a:endParaRPr>
          </a:p>
        </p:txBody>
      </p:sp>
      <p:pic>
        <p:nvPicPr>
          <p:cNvPr id="7" name="图片 6">
            <a:extLst>
              <a:ext uri="{FF2B5EF4-FFF2-40B4-BE49-F238E27FC236}">
                <a16:creationId xmlns:a16="http://schemas.microsoft.com/office/drawing/2014/main" id="{4FEB9C9C-506B-AE42-9FC6-43FF80B98E5D}"/>
              </a:ext>
            </a:extLst>
          </p:cNvPr>
          <p:cNvPicPr>
            <a:picLocks noChangeAspect="1"/>
          </p:cNvPicPr>
          <p:nvPr/>
        </p:nvPicPr>
        <p:blipFill>
          <a:blip r:embed="rId5"/>
          <a:stretch>
            <a:fillRect/>
          </a:stretch>
        </p:blipFill>
        <p:spPr>
          <a:xfrm>
            <a:off x="632721" y="1154740"/>
            <a:ext cx="5181600" cy="1465439"/>
          </a:xfrm>
          <a:prstGeom prst="rect">
            <a:avLst/>
          </a:prstGeom>
        </p:spPr>
      </p:pic>
      <p:pic>
        <p:nvPicPr>
          <p:cNvPr id="8" name="图片 7">
            <a:extLst>
              <a:ext uri="{FF2B5EF4-FFF2-40B4-BE49-F238E27FC236}">
                <a16:creationId xmlns:a16="http://schemas.microsoft.com/office/drawing/2014/main" id="{79185263-83C8-BA4C-90FB-2C6C443647CB}"/>
              </a:ext>
            </a:extLst>
          </p:cNvPr>
          <p:cNvPicPr>
            <a:picLocks noChangeAspect="1"/>
          </p:cNvPicPr>
          <p:nvPr/>
        </p:nvPicPr>
        <p:blipFill>
          <a:blip r:embed="rId6"/>
          <a:stretch>
            <a:fillRect/>
          </a:stretch>
        </p:blipFill>
        <p:spPr>
          <a:xfrm>
            <a:off x="515257" y="3148535"/>
            <a:ext cx="7981864" cy="1824534"/>
          </a:xfrm>
          <a:prstGeom prst="rect">
            <a:avLst/>
          </a:prstGeom>
        </p:spPr>
      </p:pic>
      <p:pic>
        <p:nvPicPr>
          <p:cNvPr id="43" name="Picture 4" descr="F:\0PPT素材\背景及图片\白麻子.jpg">
            <a:extLst>
              <a:ext uri="{FF2B5EF4-FFF2-40B4-BE49-F238E27FC236}">
                <a16:creationId xmlns:a16="http://schemas.microsoft.com/office/drawing/2014/main" id="{B9D0BD47-2DF5-A840-8CDC-1F2F2185F8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接连接符 23">
            <a:extLst>
              <a:ext uri="{FF2B5EF4-FFF2-40B4-BE49-F238E27FC236}">
                <a16:creationId xmlns:a16="http://schemas.microsoft.com/office/drawing/2014/main" id="{FA04A996-DDBA-D649-B6E1-C3CC14F7375C}"/>
              </a:ext>
            </a:extLst>
          </p:cNvPr>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C5F10BB-A3FE-1F44-A4E3-4D05F944D8DD}"/>
              </a:ext>
            </a:extLst>
          </p:cNvPr>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33">
            <a:extLst>
              <a:ext uri="{FF2B5EF4-FFF2-40B4-BE49-F238E27FC236}">
                <a16:creationId xmlns:a16="http://schemas.microsoft.com/office/drawing/2014/main" id="{4EC8B9E1-2CA0-3F47-8453-4F0262197270}"/>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47" name="幻灯片编号占位符 1">
            <a:extLst>
              <a:ext uri="{FF2B5EF4-FFF2-40B4-BE49-F238E27FC236}">
                <a16:creationId xmlns:a16="http://schemas.microsoft.com/office/drawing/2014/main" id="{EA88B030-0147-C545-81BC-5442889FAC6B}"/>
              </a:ext>
            </a:extLst>
          </p:cNvPr>
          <p:cNvSpPr txBox="1">
            <a:spLocks/>
          </p:cNvSpPr>
          <p:nvPr/>
        </p:nvSpPr>
        <p:spPr>
          <a:xfrm>
            <a:off x="6553200" y="4767263"/>
            <a:ext cx="2133600" cy="273844"/>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mtClean="0"/>
              <a:pPr/>
              <a:t>43</a:t>
            </a:fld>
            <a:endParaRPr lang="zh-CN" altLang="en-US"/>
          </a:p>
        </p:txBody>
      </p:sp>
      <p:sp>
        <p:nvSpPr>
          <p:cNvPr id="48" name="TextBox 49">
            <a:extLst>
              <a:ext uri="{FF2B5EF4-FFF2-40B4-BE49-F238E27FC236}">
                <a16:creationId xmlns:a16="http://schemas.microsoft.com/office/drawing/2014/main" id="{A7A43C9A-CB0D-8545-9739-95095102E0AA}"/>
              </a:ext>
            </a:extLst>
          </p:cNvPr>
          <p:cNvSpPr txBox="1"/>
          <p:nvPr/>
        </p:nvSpPr>
        <p:spPr>
          <a:xfrm>
            <a:off x="646879" y="812734"/>
            <a:ext cx="2792060"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Definition</a:t>
            </a:r>
            <a:endParaRPr lang="en-US" altLang="zh-CN" sz="1200" b="1" dirty="0">
              <a:latin typeface="Kozuka Gothic Pro R" pitchFamily="34" charset="-128"/>
              <a:ea typeface="Kozuka Gothic Pro R" pitchFamily="34" charset="-128"/>
            </a:endParaRPr>
          </a:p>
        </p:txBody>
      </p:sp>
      <p:sp>
        <p:nvSpPr>
          <p:cNvPr id="50" name="TextBox 49">
            <a:extLst>
              <a:ext uri="{FF2B5EF4-FFF2-40B4-BE49-F238E27FC236}">
                <a16:creationId xmlns:a16="http://schemas.microsoft.com/office/drawing/2014/main" id="{57F9BE87-FF4B-CF47-A6C2-A31D516D05DD}"/>
              </a:ext>
            </a:extLst>
          </p:cNvPr>
          <p:cNvSpPr txBox="1"/>
          <p:nvPr/>
        </p:nvSpPr>
        <p:spPr>
          <a:xfrm>
            <a:off x="632720" y="1221827"/>
            <a:ext cx="7145943" cy="1015663"/>
          </a:xfrm>
          <a:prstGeom prst="rect">
            <a:avLst/>
          </a:prstGeom>
          <a:noFill/>
        </p:spPr>
        <p:txBody>
          <a:bodyPr wrap="square" rtlCol="0">
            <a:spAutoFit/>
          </a:bodyPr>
          <a:lstStyle/>
          <a:p>
            <a:pPr marL="285750" indent="-285750">
              <a:buSzPct val="80000"/>
              <a:buFont typeface="Wingdings" charset="2"/>
              <a:buChar char="u"/>
            </a:pPr>
            <a:r>
              <a:rPr lang="en" altLang="zh-CN" sz="1500" dirty="0">
                <a:latin typeface="Kozuka Gothic Pro R" pitchFamily="34" charset="-128"/>
                <a:ea typeface="Kozuka Gothic Pro R" pitchFamily="34" charset="-128"/>
              </a:rPr>
              <a:t>In machine learning, Naive Bayes classifiers are a family of simple “probabilistic classifiers” based on applying Bayes’ theorem with string (naive) independence assumption between the feature..</a:t>
            </a:r>
          </a:p>
          <a:p>
            <a:pPr marL="285750" indent="-285750">
              <a:buSzPct val="80000"/>
              <a:buFont typeface="Wingdings" charset="2"/>
              <a:buChar char="u"/>
            </a:pPr>
            <a:endParaRPr lang="en" altLang="zh-CN" sz="1500" b="1" dirty="0">
              <a:latin typeface="Kozuka Gothic Pro R" pitchFamily="34" charset="-128"/>
              <a:ea typeface="Kozuka Gothic Pro R" pitchFamily="34" charset="-128"/>
            </a:endParaRPr>
          </a:p>
        </p:txBody>
      </p:sp>
      <p:sp>
        <p:nvSpPr>
          <p:cNvPr id="51" name="文本框 50">
            <a:extLst>
              <a:ext uri="{FF2B5EF4-FFF2-40B4-BE49-F238E27FC236}">
                <a16:creationId xmlns:a16="http://schemas.microsoft.com/office/drawing/2014/main" id="{356B8348-F352-2245-92F3-9101899858B1}"/>
              </a:ext>
            </a:extLst>
          </p:cNvPr>
          <p:cNvSpPr txBox="1"/>
          <p:nvPr/>
        </p:nvSpPr>
        <p:spPr>
          <a:xfrm>
            <a:off x="932566" y="198940"/>
            <a:ext cx="1466812" cy="400110"/>
          </a:xfrm>
          <a:prstGeom prst="rect">
            <a:avLst/>
          </a:prstGeom>
          <a:noFill/>
        </p:spPr>
        <p:txBody>
          <a:bodyPr wrap="none" rtlCol="0">
            <a:spAutoFit/>
          </a:bodyPr>
          <a:lstStyle/>
          <a:p>
            <a:r>
              <a:rPr kumimoji="1" lang="en-US" altLang="zh-CN" sz="2000" b="1" dirty="0">
                <a:solidFill>
                  <a:srgbClr val="C00000"/>
                </a:solidFill>
              </a:rPr>
              <a:t>Naïve Bayes</a:t>
            </a:r>
            <a:endParaRPr kumimoji="1" lang="zh-CN" altLang="en-US" sz="2000" b="1" dirty="0">
              <a:solidFill>
                <a:srgbClr val="C00000"/>
              </a:solidFill>
            </a:endParaRPr>
          </a:p>
        </p:txBody>
      </p:sp>
      <p:sp>
        <p:nvSpPr>
          <p:cNvPr id="54" name="TextBox 49">
            <a:extLst>
              <a:ext uri="{FF2B5EF4-FFF2-40B4-BE49-F238E27FC236}">
                <a16:creationId xmlns:a16="http://schemas.microsoft.com/office/drawing/2014/main" id="{E5493B9C-778E-D54D-99A4-EDB42F40E855}"/>
              </a:ext>
            </a:extLst>
          </p:cNvPr>
          <p:cNvSpPr txBox="1"/>
          <p:nvPr/>
        </p:nvSpPr>
        <p:spPr>
          <a:xfrm>
            <a:off x="632719" y="2135300"/>
            <a:ext cx="2251116" cy="338554"/>
          </a:xfrm>
          <a:prstGeom prst="rect">
            <a:avLst/>
          </a:prstGeom>
          <a:noFill/>
        </p:spPr>
        <p:txBody>
          <a:bodyPr wrap="square" rtlCol="0">
            <a:spAutoFit/>
          </a:bodyPr>
          <a:lstStyle/>
          <a:p>
            <a:r>
              <a:rPr lang="en-US" altLang="zh-CN" sz="1600" b="1" dirty="0">
                <a:latin typeface="Kozuka Gothic Pro R" pitchFamily="34" charset="-128"/>
                <a:ea typeface="Kozuka Gothic Pro R" pitchFamily="34" charset="-128"/>
              </a:rPr>
              <a:t>Implement</a:t>
            </a:r>
            <a:endParaRPr lang="en-US" altLang="zh-CN" sz="1200" b="1" dirty="0">
              <a:latin typeface="Kozuka Gothic Pro R" pitchFamily="34" charset="-128"/>
              <a:ea typeface="Kozuka Gothic Pro R" pitchFamily="34" charset="-128"/>
            </a:endParaRPr>
          </a:p>
        </p:txBody>
      </p:sp>
      <p:sp>
        <p:nvSpPr>
          <p:cNvPr id="55" name="TextBox 49">
            <a:extLst>
              <a:ext uri="{FF2B5EF4-FFF2-40B4-BE49-F238E27FC236}">
                <a16:creationId xmlns:a16="http://schemas.microsoft.com/office/drawing/2014/main" id="{B5C8B129-A04C-1A42-AD75-DC862D746075}"/>
              </a:ext>
            </a:extLst>
          </p:cNvPr>
          <p:cNvSpPr txBox="1"/>
          <p:nvPr/>
        </p:nvSpPr>
        <p:spPr>
          <a:xfrm>
            <a:off x="632719" y="2510030"/>
            <a:ext cx="8497121" cy="1569660"/>
          </a:xfrm>
          <a:prstGeom prst="rect">
            <a:avLst/>
          </a:prstGeom>
          <a:noFill/>
        </p:spPr>
        <p:txBody>
          <a:bodyPr wrap="square" rtlCol="0">
            <a:spAutoFit/>
          </a:bodyPr>
          <a:lstStyle/>
          <a:p>
            <a:pPr marL="285750" indent="-285750">
              <a:buSzPct val="80000"/>
              <a:buFont typeface="Wingdings" charset="2"/>
              <a:buChar char="u"/>
            </a:pPr>
            <a:r>
              <a:rPr lang="en" altLang="zh-CN" sz="1600" dirty="0">
                <a:latin typeface="Kozuka Gothic Pro R" pitchFamily="34" charset="-128"/>
                <a:ea typeface="Kozuka Gothic Pro R" pitchFamily="34" charset="-128"/>
              </a:rPr>
              <a:t>Import the model: from </a:t>
            </a:r>
            <a:r>
              <a:rPr lang="en" altLang="zh-CN" sz="1600" dirty="0" err="1">
                <a:latin typeface="Kozuka Gothic Pro R" pitchFamily="34" charset="-128"/>
                <a:ea typeface="Kozuka Gothic Pro R" pitchFamily="34" charset="-128"/>
              </a:rPr>
              <a:t>sklearn.naive_bayes</a:t>
            </a:r>
            <a:r>
              <a:rPr lang="en" altLang="zh-CN" sz="1600" dirty="0">
                <a:latin typeface="Kozuka Gothic Pro R" pitchFamily="34" charset="-128"/>
                <a:ea typeface="Kozuka Gothic Pro R" pitchFamily="34" charset="-128"/>
              </a:rPr>
              <a:t> import </a:t>
            </a:r>
            <a:r>
              <a:rPr lang="en" altLang="zh-CN" sz="1600" dirty="0" err="1">
                <a:latin typeface="Kozuka Gothic Pro R" pitchFamily="34" charset="-128"/>
                <a:ea typeface="Kozuka Gothic Pro R" pitchFamily="34" charset="-128"/>
              </a:rPr>
              <a:t>GaussianNB</a:t>
            </a:r>
            <a:endParaRPr lang="en" altLang="zh-CN" sz="1600" dirty="0">
              <a:latin typeface="Kozuka Gothic Pro R" pitchFamily="34" charset="-128"/>
              <a:ea typeface="Kozuka Gothic Pro R" pitchFamily="34" charset="-128"/>
            </a:endParaRPr>
          </a:p>
          <a:p>
            <a:pPr marL="285750" indent="-285750">
              <a:buSzPct val="80000"/>
              <a:buFont typeface="Wingdings" charset="2"/>
              <a:buChar char="u"/>
            </a:pPr>
            <a:r>
              <a:rPr lang="en" altLang="zh-CN" sz="1600" dirty="0">
                <a:latin typeface="Kozuka Gothic Pro R" pitchFamily="34" charset="-128"/>
                <a:ea typeface="Kozuka Gothic Pro R" pitchFamily="34" charset="-128"/>
              </a:rPr>
              <a:t>Instantiate an object: Instantiate the Gaussian NB object.</a:t>
            </a:r>
          </a:p>
          <a:p>
            <a:pPr marL="285750" indent="-285750">
              <a:buSzPct val="80000"/>
              <a:buFont typeface="Wingdings" charset="2"/>
              <a:buChar char="u"/>
            </a:pPr>
            <a:r>
              <a:rPr lang="en" altLang="zh-CN" sz="1600" dirty="0">
                <a:latin typeface="Kozuka Gothic Pro R" pitchFamily="34" charset="-128"/>
                <a:ea typeface="Kozuka Gothic Pro R" pitchFamily="34" charset="-128"/>
              </a:rPr>
              <a:t>Fit the data: Call the fit() function to fit the model using the training set data</a:t>
            </a:r>
          </a:p>
          <a:p>
            <a:pPr marL="285750" indent="-285750">
              <a:buSzPct val="80000"/>
              <a:buFont typeface="Wingdings" charset="2"/>
              <a:buChar char="u"/>
            </a:pPr>
            <a:r>
              <a:rPr lang="en" altLang="zh-CN" sz="1600" dirty="0">
                <a:latin typeface="Kozuka Gothic Pro R" pitchFamily="34" charset="-128"/>
                <a:ea typeface="Kozuka Gothic Pro R" pitchFamily="34" charset="-128"/>
              </a:rPr>
              <a:t>Predict results: Use the built model to predict result using </a:t>
            </a:r>
            <a:r>
              <a:rPr lang="en" altLang="zh-CN" sz="1600" dirty="0" err="1">
                <a:latin typeface="Kozuka Gothic Pro R" pitchFamily="34" charset="-128"/>
                <a:ea typeface="Kozuka Gothic Pro R" pitchFamily="34" charset="-128"/>
              </a:rPr>
              <a:t>X_test</a:t>
            </a:r>
            <a:r>
              <a:rPr lang="en" altLang="zh-CN" sz="1600" dirty="0">
                <a:latin typeface="Kozuka Gothic Pro R" pitchFamily="34" charset="-128"/>
                <a:ea typeface="Kozuka Gothic Pro R" pitchFamily="34" charset="-128"/>
              </a:rPr>
              <a:t>.</a:t>
            </a:r>
          </a:p>
          <a:p>
            <a:pPr marL="285750" indent="-285750">
              <a:buSzPct val="80000"/>
              <a:buFont typeface="Wingdings" charset="2"/>
              <a:buChar char="u"/>
            </a:pPr>
            <a:r>
              <a:rPr lang="en" altLang="zh-CN" sz="1600" dirty="0">
                <a:latin typeface="Kozuka Gothic Pro R" pitchFamily="34" charset="-128"/>
                <a:ea typeface="Kozuka Gothic Pro R" pitchFamily="34" charset="-128"/>
              </a:rPr>
              <a:t>Score the model: The model is scored using the score function..</a:t>
            </a:r>
          </a:p>
          <a:p>
            <a:pPr marL="285750" indent="-285750">
              <a:buSzPct val="80000"/>
              <a:buFont typeface="Wingdings" charset="2"/>
              <a:buChar char="u"/>
            </a:pPr>
            <a:endParaRPr lang="en-US" altLang="zh-CN" sz="1600"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923411651"/>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579088" y="283442"/>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178023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C00000"/>
                </a:solidFill>
                <a:latin typeface="Kozuka Gothic Pro R" pitchFamily="34" charset="-128"/>
                <a:ea typeface="Kozuka Gothic Pro R" pitchFamily="34" charset="-128"/>
              </a:rPr>
              <a:t>Linear Regression</a:t>
            </a:r>
            <a:endParaRPr lang="zh-CN" altLang="en-US" sz="1400" b="1" dirty="0">
              <a:solidFill>
                <a:srgbClr val="C00000"/>
              </a:solidFill>
              <a:latin typeface="Kozuka Gothic Pro R" pitchFamily="34" charset="-128"/>
              <a:ea typeface="Kozuka Gothic Pro R" pitchFamily="34" charset="-128"/>
            </a:endParaRPr>
          </a:p>
        </p:txBody>
      </p:sp>
      <p:sp>
        <p:nvSpPr>
          <p:cNvPr id="27" name="椭圆 26"/>
          <p:cNvSpPr/>
          <p:nvPr/>
        </p:nvSpPr>
        <p:spPr>
          <a:xfrm>
            <a:off x="267723" y="216132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40480" y="368205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9"/>
          <p:cNvSpPr/>
          <p:nvPr/>
        </p:nvSpPr>
        <p:spPr>
          <a:xfrm>
            <a:off x="267722" y="292168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TextBox 43"/>
          <p:cNvSpPr txBox="1"/>
          <p:nvPr/>
        </p:nvSpPr>
        <p:spPr>
          <a:xfrm>
            <a:off x="550022" y="2114043"/>
            <a:ext cx="355097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Import Model &amp; Instantiate Objects </a:t>
            </a:r>
          </a:p>
        </p:txBody>
      </p:sp>
      <p:sp>
        <p:nvSpPr>
          <p:cNvPr id="32" name="TextBox 43"/>
          <p:cNvSpPr txBox="1"/>
          <p:nvPr/>
        </p:nvSpPr>
        <p:spPr>
          <a:xfrm>
            <a:off x="596650" y="2880629"/>
            <a:ext cx="287129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Fit the Data &amp; Predict Result</a:t>
            </a:r>
          </a:p>
        </p:txBody>
      </p:sp>
      <p:sp>
        <p:nvSpPr>
          <p:cNvPr id="33" name="TextBox 43"/>
          <p:cNvSpPr txBox="1"/>
          <p:nvPr/>
        </p:nvSpPr>
        <p:spPr>
          <a:xfrm>
            <a:off x="596650" y="3622174"/>
            <a:ext cx="17107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Score the Model</a:t>
            </a: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44</a:t>
            </a:fld>
            <a:endParaRPr lang="zh-CN" altLang="en-US" dirty="0"/>
          </a:p>
        </p:txBody>
      </p:sp>
      <p:grpSp>
        <p:nvGrpSpPr>
          <p:cNvPr id="19" name="组合 32"/>
          <p:cNvGrpSpPr/>
          <p:nvPr/>
        </p:nvGrpSpPr>
        <p:grpSpPr>
          <a:xfrm>
            <a:off x="515257" y="866659"/>
            <a:ext cx="2183381" cy="497423"/>
            <a:chOff x="695368" y="3811490"/>
            <a:chExt cx="1721136" cy="548848"/>
          </a:xfrm>
        </p:grpSpPr>
        <p:grpSp>
          <p:nvGrpSpPr>
            <p:cNvPr id="20" name="组合 33"/>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22" name="圆角矩形 2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40"/>
                <a:ext cx="3742172"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charset="0"/>
                    <a:ea typeface="Arial" charset="0"/>
                    <a:cs typeface="Arial" charset="0"/>
                  </a:rPr>
                  <a:t>       Implementation</a:t>
                </a:r>
                <a:endParaRPr lang="zh-CN" altLang="en-US" sz="1600" dirty="0">
                  <a:solidFill>
                    <a:schemeClr val="tx1"/>
                  </a:solidFill>
                  <a:latin typeface="Arial" charset="0"/>
                  <a:ea typeface="Arial" charset="0"/>
                  <a:cs typeface="Arial" charset="0"/>
                </a:endParaRPr>
              </a:p>
            </p:txBody>
          </p:sp>
        </p:grpSp>
        <p:sp>
          <p:nvSpPr>
            <p:cNvPr id="21" name="椭圆 20"/>
            <p:cNvSpPr/>
            <p:nvPr/>
          </p:nvSpPr>
          <p:spPr>
            <a:xfrm>
              <a:off x="825405" y="3951961"/>
              <a:ext cx="24530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413" y="866659"/>
            <a:ext cx="4737387" cy="2693381"/>
          </a:xfrm>
          <a:prstGeom prst="rect">
            <a:avLst/>
          </a:prstGeom>
        </p:spPr>
      </p:pic>
    </p:spTree>
    <p:custDataLst>
      <p:tags r:id="rId1"/>
    </p:custDataLst>
    <p:extLst>
      <p:ext uri="{BB962C8B-B14F-4D97-AF65-F5344CB8AC3E}">
        <p14:creationId xmlns:p14="http://schemas.microsoft.com/office/powerpoint/2010/main" val="279485545"/>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1780231"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C00000"/>
                </a:solidFill>
                <a:latin typeface="Kozuka Gothic Pro R" pitchFamily="34" charset="-128"/>
                <a:ea typeface="Kozuka Gothic Pro R" pitchFamily="34" charset="-128"/>
              </a:rPr>
              <a:t>Linear Regression</a:t>
            </a:r>
            <a:endParaRPr lang="zh-CN" altLang="en-US" sz="1400" b="1" dirty="0">
              <a:solidFill>
                <a:srgbClr val="C00000"/>
              </a:solidFill>
              <a:latin typeface="Kozuka Gothic Pro R" pitchFamily="34" charset="-128"/>
              <a:ea typeface="Kozuka Gothic Pro R" pitchFamily="34" charset="-128"/>
            </a:endParaRPr>
          </a:p>
        </p:txBody>
      </p:sp>
      <p:sp>
        <p:nvSpPr>
          <p:cNvPr id="27" name="椭圆 26"/>
          <p:cNvSpPr/>
          <p:nvPr/>
        </p:nvSpPr>
        <p:spPr>
          <a:xfrm>
            <a:off x="4165934" y="84814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165933" y="1717785"/>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9"/>
          <p:cNvSpPr/>
          <p:nvPr/>
        </p:nvSpPr>
        <p:spPr>
          <a:xfrm>
            <a:off x="4165933" y="128687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45</a:t>
            </a:fld>
            <a:endParaRPr lang="zh-CN" altLang="en-US" dirty="0"/>
          </a:p>
        </p:txBody>
      </p:sp>
      <p:grpSp>
        <p:nvGrpSpPr>
          <p:cNvPr id="19" name="组合 32"/>
          <p:cNvGrpSpPr/>
          <p:nvPr/>
        </p:nvGrpSpPr>
        <p:grpSpPr>
          <a:xfrm>
            <a:off x="515257" y="866659"/>
            <a:ext cx="1948810" cy="497423"/>
            <a:chOff x="695368" y="3811490"/>
            <a:chExt cx="1721136" cy="548848"/>
          </a:xfrm>
        </p:grpSpPr>
        <p:grpSp>
          <p:nvGrpSpPr>
            <p:cNvPr id="20" name="组合 33"/>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22" name="圆角矩形 2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     Improvement</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825405" y="3951961"/>
              <a:ext cx="226015"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215" y="2599895"/>
            <a:ext cx="4433088" cy="230429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3" y="1676405"/>
            <a:ext cx="3520853" cy="3318324"/>
          </a:xfrm>
          <a:prstGeom prst="rect">
            <a:avLst/>
          </a:prstGeom>
        </p:spPr>
      </p:pic>
      <p:sp>
        <p:nvSpPr>
          <p:cNvPr id="36" name="TextBox 43"/>
          <p:cNvSpPr txBox="1"/>
          <p:nvPr/>
        </p:nvSpPr>
        <p:spPr>
          <a:xfrm>
            <a:off x="4578214" y="774285"/>
            <a:ext cx="355097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Import Model &amp; Instantiate Objects </a:t>
            </a:r>
          </a:p>
        </p:txBody>
      </p:sp>
      <p:sp>
        <p:nvSpPr>
          <p:cNvPr id="37" name="TextBox 43"/>
          <p:cNvSpPr txBox="1"/>
          <p:nvPr/>
        </p:nvSpPr>
        <p:spPr>
          <a:xfrm>
            <a:off x="4572000" y="1239600"/>
            <a:ext cx="287129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Fit the Data &amp; Predict Result</a:t>
            </a:r>
          </a:p>
        </p:txBody>
      </p:sp>
      <p:sp>
        <p:nvSpPr>
          <p:cNvPr id="38" name="TextBox 37"/>
          <p:cNvSpPr txBox="1"/>
          <p:nvPr/>
        </p:nvSpPr>
        <p:spPr>
          <a:xfrm>
            <a:off x="4572000" y="1670508"/>
            <a:ext cx="17107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a:latin typeface="Kozuka Gothic Pro R" pitchFamily="34" charset="-128"/>
                <a:ea typeface="Kozuka Gothic Pro R" pitchFamily="34" charset="-128"/>
              </a:rPr>
              <a:t>Score the Model</a:t>
            </a:r>
            <a:endParaRPr lang="en-US" altLang="zh-CN" dirty="0">
              <a:latin typeface="Kozuka Gothic Pro R" pitchFamily="34" charset="-128"/>
              <a:ea typeface="Kozuka Gothic Pro R" pitchFamily="34" charset="-128"/>
            </a:endParaRPr>
          </a:p>
        </p:txBody>
      </p:sp>
      <p:sp>
        <p:nvSpPr>
          <p:cNvPr id="6" name="Frame 5"/>
          <p:cNvSpPr/>
          <p:nvPr/>
        </p:nvSpPr>
        <p:spPr>
          <a:xfrm>
            <a:off x="918407" y="4680357"/>
            <a:ext cx="2671816" cy="27384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147895880"/>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1543499"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C00000"/>
                </a:solidFill>
                <a:latin typeface="Kozuka Gothic Pro R" pitchFamily="34" charset="-128"/>
                <a:ea typeface="Kozuka Gothic Pro R" pitchFamily="34" charset="-128"/>
              </a:rPr>
              <a:t>Random Forest</a:t>
            </a:r>
            <a:endParaRPr lang="zh-CN" altLang="en-US" sz="1400" b="1" dirty="0">
              <a:solidFill>
                <a:srgbClr val="C00000"/>
              </a:solidFill>
              <a:latin typeface="Kozuka Gothic Pro R" pitchFamily="34" charset="-128"/>
              <a:ea typeface="Kozuka Gothic Pro R" pitchFamily="34" charset="-128"/>
            </a:endParaRPr>
          </a:p>
        </p:txBody>
      </p:sp>
      <p:sp>
        <p:nvSpPr>
          <p:cNvPr id="27" name="椭圆 26"/>
          <p:cNvSpPr/>
          <p:nvPr/>
        </p:nvSpPr>
        <p:spPr>
          <a:xfrm>
            <a:off x="623250" y="3162775"/>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23250" y="370468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29"/>
          <p:cNvSpPr/>
          <p:nvPr/>
        </p:nvSpPr>
        <p:spPr>
          <a:xfrm>
            <a:off x="623250" y="424659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46</a:t>
            </a:fld>
            <a:endParaRPr lang="zh-CN" altLang="en-US" dirty="0"/>
          </a:p>
        </p:txBody>
      </p:sp>
      <p:sp>
        <p:nvSpPr>
          <p:cNvPr id="26" name="TextBox 25"/>
          <p:cNvSpPr txBox="1"/>
          <p:nvPr/>
        </p:nvSpPr>
        <p:spPr>
          <a:xfrm>
            <a:off x="1055151" y="3115497"/>
            <a:ext cx="17107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Score the Model</a:t>
            </a:r>
          </a:p>
        </p:txBody>
      </p:sp>
      <p:grpSp>
        <p:nvGrpSpPr>
          <p:cNvPr id="36" name="组合 32"/>
          <p:cNvGrpSpPr/>
          <p:nvPr/>
        </p:nvGrpSpPr>
        <p:grpSpPr>
          <a:xfrm>
            <a:off x="515257" y="866659"/>
            <a:ext cx="2183381" cy="497423"/>
            <a:chOff x="695368" y="3811490"/>
            <a:chExt cx="1721136" cy="548848"/>
          </a:xfrm>
        </p:grpSpPr>
        <p:grpSp>
          <p:nvGrpSpPr>
            <p:cNvPr id="37" name="组合 33"/>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39" name="圆角矩形 2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22"/>
              <p:cNvSpPr/>
              <p:nvPr/>
            </p:nvSpPr>
            <p:spPr>
              <a:xfrm>
                <a:off x="4351931" y="1373340"/>
                <a:ext cx="3742172"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charset="0"/>
                    <a:ea typeface="Arial" charset="0"/>
                    <a:cs typeface="Arial" charset="0"/>
                  </a:rPr>
                  <a:t>       Implementation</a:t>
                </a:r>
                <a:endParaRPr lang="zh-CN" altLang="en-US" sz="1600" dirty="0">
                  <a:solidFill>
                    <a:schemeClr val="tx1"/>
                  </a:solidFill>
                  <a:latin typeface="Arial" charset="0"/>
                  <a:ea typeface="Arial" charset="0"/>
                  <a:cs typeface="Arial" charset="0"/>
                </a:endParaRPr>
              </a:p>
            </p:txBody>
          </p:sp>
        </p:grpSp>
        <p:sp>
          <p:nvSpPr>
            <p:cNvPr id="38" name="椭圆 20"/>
            <p:cNvSpPr/>
            <p:nvPr/>
          </p:nvSpPr>
          <p:spPr>
            <a:xfrm>
              <a:off x="825405" y="3951961"/>
              <a:ext cx="24530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5198" y="1574510"/>
            <a:ext cx="6852096" cy="1330559"/>
          </a:xfrm>
          <a:prstGeom prst="rect">
            <a:avLst/>
          </a:prstGeom>
        </p:spPr>
      </p:pic>
      <p:sp>
        <p:nvSpPr>
          <p:cNvPr id="41" name="TextBox 43"/>
          <p:cNvSpPr txBox="1"/>
          <p:nvPr/>
        </p:nvSpPr>
        <p:spPr>
          <a:xfrm>
            <a:off x="1055151" y="3657406"/>
            <a:ext cx="287129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latin typeface="Kozuka Gothic Pro R" pitchFamily="34" charset="-128"/>
                <a:ea typeface="Kozuka Gothic Pro R" pitchFamily="34" charset="-128"/>
              </a:rPr>
              <a:t>Fit the Data &amp; Predict Result</a:t>
            </a:r>
          </a:p>
        </p:txBody>
      </p:sp>
      <p:sp>
        <p:nvSpPr>
          <p:cNvPr id="42" name="TextBox 43"/>
          <p:cNvSpPr txBox="1"/>
          <p:nvPr/>
        </p:nvSpPr>
        <p:spPr>
          <a:xfrm>
            <a:off x="1055151" y="4194098"/>
            <a:ext cx="17107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a:latin typeface="Kozuka Gothic Pro R" pitchFamily="34" charset="-128"/>
                <a:ea typeface="Kozuka Gothic Pro R" pitchFamily="34" charset="-128"/>
              </a:rPr>
              <a:t>Score the Model</a:t>
            </a:r>
            <a:endParaRPr lang="en-US" altLang="zh-CN" dirty="0">
              <a:latin typeface="Kozuka Gothic Pro R" pitchFamily="34" charset="-128"/>
              <a:ea typeface="Kozuka Gothic Pro R" pitchFamily="34" charset="-128"/>
            </a:endParaRPr>
          </a:p>
        </p:txBody>
      </p:sp>
      <p:sp>
        <p:nvSpPr>
          <p:cNvPr id="43" name="椭圆 26"/>
          <p:cNvSpPr/>
          <p:nvPr/>
        </p:nvSpPr>
        <p:spPr>
          <a:xfrm>
            <a:off x="4699981" y="3383739"/>
            <a:ext cx="173255" cy="18463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26"/>
          <p:cNvSpPr/>
          <p:nvPr/>
        </p:nvSpPr>
        <p:spPr>
          <a:xfrm>
            <a:off x="4682864" y="3747332"/>
            <a:ext cx="173255" cy="18463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26"/>
          <p:cNvSpPr/>
          <p:nvPr/>
        </p:nvSpPr>
        <p:spPr>
          <a:xfrm>
            <a:off x="4682864" y="4133947"/>
            <a:ext cx="173255" cy="18463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26"/>
          <p:cNvSpPr/>
          <p:nvPr/>
        </p:nvSpPr>
        <p:spPr>
          <a:xfrm>
            <a:off x="6448597" y="3383738"/>
            <a:ext cx="173255" cy="18463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26"/>
          <p:cNvSpPr/>
          <p:nvPr/>
        </p:nvSpPr>
        <p:spPr>
          <a:xfrm>
            <a:off x="6448596" y="3772038"/>
            <a:ext cx="173255" cy="18463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4873236" y="3283662"/>
            <a:ext cx="109841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err="1">
                <a:latin typeface="Kozuka Gothic Pro R" pitchFamily="34" charset="-128"/>
                <a:ea typeface="Kozuka Gothic Pro R" pitchFamily="34" charset="-128"/>
              </a:rPr>
              <a:t>n_estimator</a:t>
            </a:r>
            <a:endParaRPr lang="en-US" altLang="zh-CN" sz="1400" dirty="0">
              <a:latin typeface="Kozuka Gothic Pro R" pitchFamily="34" charset="-128"/>
              <a:ea typeface="Kozuka Gothic Pro R" pitchFamily="34" charset="-128"/>
            </a:endParaRPr>
          </a:p>
        </p:txBody>
      </p:sp>
      <p:sp>
        <p:nvSpPr>
          <p:cNvPr id="50" name="TextBox 49"/>
          <p:cNvSpPr txBox="1"/>
          <p:nvPr/>
        </p:nvSpPr>
        <p:spPr>
          <a:xfrm>
            <a:off x="4856119" y="3631672"/>
            <a:ext cx="1148072"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err="1">
                <a:latin typeface="Kozuka Gothic Pro R" pitchFamily="34" charset="-128"/>
                <a:ea typeface="Kozuka Gothic Pro R" pitchFamily="34" charset="-128"/>
              </a:rPr>
              <a:t>max_features</a:t>
            </a:r>
            <a:endParaRPr lang="en-US" altLang="zh-CN" sz="1400" dirty="0">
              <a:latin typeface="Kozuka Gothic Pro R" pitchFamily="34" charset="-128"/>
              <a:ea typeface="Kozuka Gothic Pro R" pitchFamily="34" charset="-128"/>
            </a:endParaRPr>
          </a:p>
        </p:txBody>
      </p:sp>
      <p:sp>
        <p:nvSpPr>
          <p:cNvPr id="51" name="TextBox 50"/>
          <p:cNvSpPr txBox="1"/>
          <p:nvPr/>
        </p:nvSpPr>
        <p:spPr>
          <a:xfrm>
            <a:off x="4856119" y="4052197"/>
            <a:ext cx="1148072"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err="1">
                <a:latin typeface="Kozuka Gothic Pro R" pitchFamily="34" charset="-128"/>
                <a:ea typeface="Kozuka Gothic Pro R" pitchFamily="34" charset="-128"/>
              </a:rPr>
              <a:t>max_depth</a:t>
            </a:r>
            <a:endParaRPr lang="en-US" altLang="zh-CN" sz="1400" dirty="0">
              <a:latin typeface="Kozuka Gothic Pro R" pitchFamily="34" charset="-128"/>
              <a:ea typeface="Kozuka Gothic Pro R" pitchFamily="34" charset="-128"/>
            </a:endParaRPr>
          </a:p>
        </p:txBody>
      </p:sp>
      <p:sp>
        <p:nvSpPr>
          <p:cNvPr id="52" name="TextBox 51"/>
          <p:cNvSpPr txBox="1"/>
          <p:nvPr/>
        </p:nvSpPr>
        <p:spPr>
          <a:xfrm>
            <a:off x="6621852" y="3283662"/>
            <a:ext cx="1148072"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a:latin typeface="Kozuka Gothic Pro R" pitchFamily="34" charset="-128"/>
                <a:ea typeface="Kozuka Gothic Pro R" pitchFamily="34" charset="-128"/>
              </a:rPr>
              <a:t>bootstrap</a:t>
            </a:r>
          </a:p>
        </p:txBody>
      </p:sp>
      <p:sp>
        <p:nvSpPr>
          <p:cNvPr id="53" name="TextBox 52"/>
          <p:cNvSpPr txBox="1"/>
          <p:nvPr/>
        </p:nvSpPr>
        <p:spPr>
          <a:xfrm>
            <a:off x="6621852" y="3667929"/>
            <a:ext cx="1148072"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400" dirty="0" err="1">
                <a:latin typeface="Kozuka Gothic Pro R" pitchFamily="34" charset="-128"/>
                <a:ea typeface="Kozuka Gothic Pro R" pitchFamily="34" charset="-128"/>
              </a:rPr>
              <a:t>oob_score</a:t>
            </a:r>
            <a:endParaRPr lang="en-US" altLang="zh-CN" sz="1400" dirty="0">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1827845501"/>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18407" y="209540"/>
            <a:ext cx="180049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solidFill>
                  <a:srgbClr val="C00000"/>
                </a:solidFill>
                <a:latin typeface="Kozuka Gothic Pro R" pitchFamily="34" charset="-128"/>
                <a:ea typeface="Kozuka Gothic Pro R" pitchFamily="34" charset="-128"/>
              </a:rPr>
              <a:t>Gradient Boosting</a:t>
            </a:r>
            <a:endParaRPr lang="zh-CN" altLang="en-US" sz="1600" b="1" dirty="0">
              <a:solidFill>
                <a:srgbClr val="C00000"/>
              </a:solidFill>
              <a:latin typeface="Kozuka Gothic Pro R" pitchFamily="34" charset="-128"/>
              <a:ea typeface="Kozuka Gothic Pro R" pitchFamily="34" charset="-128"/>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47</a:t>
            </a:fld>
            <a:endParaRPr lang="zh-CN" altLang="en-US" dirty="0"/>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r="12140"/>
          <a:stretch/>
        </p:blipFill>
        <p:spPr>
          <a:xfrm>
            <a:off x="2263015" y="2491690"/>
            <a:ext cx="6503677" cy="119919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3016" y="1418810"/>
            <a:ext cx="6503677" cy="1077918"/>
          </a:xfrm>
          <a:prstGeom prst="rect">
            <a:avLst/>
          </a:prstGeom>
        </p:spPr>
      </p:pic>
      <p:grpSp>
        <p:nvGrpSpPr>
          <p:cNvPr id="26" name="组合 32"/>
          <p:cNvGrpSpPr/>
          <p:nvPr/>
        </p:nvGrpSpPr>
        <p:grpSpPr>
          <a:xfrm>
            <a:off x="515257" y="866659"/>
            <a:ext cx="2183381" cy="497423"/>
            <a:chOff x="695368" y="3811490"/>
            <a:chExt cx="1721136" cy="548848"/>
          </a:xfrm>
        </p:grpSpPr>
        <p:grpSp>
          <p:nvGrpSpPr>
            <p:cNvPr id="28" name="组合 33"/>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32" name="圆角矩形 2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22"/>
              <p:cNvSpPr/>
              <p:nvPr/>
            </p:nvSpPr>
            <p:spPr>
              <a:xfrm>
                <a:off x="4351931" y="1373340"/>
                <a:ext cx="3742172"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charset="0"/>
                    <a:ea typeface="Arial" charset="0"/>
                    <a:cs typeface="Arial" charset="0"/>
                  </a:rPr>
                  <a:t>       Implementation</a:t>
                </a:r>
                <a:endParaRPr lang="zh-CN" altLang="en-US" sz="1600" dirty="0">
                  <a:solidFill>
                    <a:schemeClr val="tx1"/>
                  </a:solidFill>
                  <a:latin typeface="Arial" charset="0"/>
                  <a:ea typeface="Arial" charset="0"/>
                  <a:cs typeface="Arial" charset="0"/>
                </a:endParaRPr>
              </a:p>
            </p:txBody>
          </p:sp>
        </p:grpSp>
        <p:sp>
          <p:nvSpPr>
            <p:cNvPr id="31" name="椭圆 20"/>
            <p:cNvSpPr/>
            <p:nvPr/>
          </p:nvSpPr>
          <p:spPr>
            <a:xfrm>
              <a:off x="825405" y="3951961"/>
              <a:ext cx="24530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rot="5400000">
            <a:off x="510112" y="2007003"/>
            <a:ext cx="1479703" cy="184805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5"/>
          <p:cNvSpPr txBox="1"/>
          <p:nvPr/>
        </p:nvSpPr>
        <p:spPr>
          <a:xfrm>
            <a:off x="325938" y="2611830"/>
            <a:ext cx="133092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chemeClr val="bg1"/>
                </a:solidFill>
                <a:latin typeface="Kozuka Gothic Pro R" pitchFamily="34" charset="-128"/>
                <a:ea typeface="Kozuka Gothic Pro R" pitchFamily="34" charset="-128"/>
              </a:rPr>
              <a:t>Cross</a:t>
            </a:r>
          </a:p>
          <a:p>
            <a:pPr algn="ctr"/>
            <a:r>
              <a:rPr lang="en-US" altLang="zh-CN" sz="1600" b="1" dirty="0">
                <a:solidFill>
                  <a:schemeClr val="bg1"/>
                </a:solidFill>
                <a:latin typeface="Kozuka Gothic Pro R" pitchFamily="34" charset="-128"/>
                <a:ea typeface="Kozuka Gothic Pro R" pitchFamily="34" charset="-128"/>
              </a:rPr>
              <a:t>Validation</a:t>
            </a:r>
          </a:p>
        </p:txBody>
      </p:sp>
    </p:spTree>
    <p:custDataLst>
      <p:tags r:id="rId1"/>
    </p:custDataLst>
    <p:extLst>
      <p:ext uri="{BB962C8B-B14F-4D97-AF65-F5344CB8AC3E}">
        <p14:creationId xmlns:p14="http://schemas.microsoft.com/office/powerpoint/2010/main" val="3000645892"/>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687320" y="807263"/>
            <a:ext cx="0" cy="39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891156" y="253081"/>
            <a:ext cx="339227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Model Analysis and Comparison</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48</a:t>
            </a:fld>
            <a:endParaRPr lang="zh-CN" altLang="en-US" dirty="0"/>
          </a:p>
        </p:txBody>
      </p:sp>
      <p:pic>
        <p:nvPicPr>
          <p:cNvPr id="6" name="Picture 5">
            <a:extLst>
              <a:ext uri="{FF2B5EF4-FFF2-40B4-BE49-F238E27FC236}">
                <a16:creationId xmlns:a16="http://schemas.microsoft.com/office/drawing/2014/main" id="{8D76ADC3-86E1-E54D-939B-477536E0B545}"/>
              </a:ext>
            </a:extLst>
          </p:cNvPr>
          <p:cNvPicPr>
            <a:picLocks noChangeAspect="1"/>
          </p:cNvPicPr>
          <p:nvPr/>
        </p:nvPicPr>
        <p:blipFill>
          <a:blip r:embed="rId5"/>
          <a:stretch>
            <a:fillRect/>
          </a:stretch>
        </p:blipFill>
        <p:spPr>
          <a:xfrm>
            <a:off x="457200" y="790583"/>
            <a:ext cx="4216394" cy="3993359"/>
          </a:xfrm>
          <a:prstGeom prst="rect">
            <a:avLst/>
          </a:prstGeom>
        </p:spPr>
      </p:pic>
      <p:sp>
        <p:nvSpPr>
          <p:cNvPr id="4" name="TextBox 3">
            <a:extLst>
              <a:ext uri="{FF2B5EF4-FFF2-40B4-BE49-F238E27FC236}">
                <a16:creationId xmlns:a16="http://schemas.microsoft.com/office/drawing/2014/main" id="{E4F0BF13-6F23-8F45-94E1-8CDB8AB7F506}"/>
              </a:ext>
            </a:extLst>
          </p:cNvPr>
          <p:cNvSpPr txBox="1"/>
          <p:nvPr/>
        </p:nvSpPr>
        <p:spPr>
          <a:xfrm>
            <a:off x="4701048" y="790583"/>
            <a:ext cx="3927696" cy="4154984"/>
          </a:xfrm>
          <a:prstGeom prst="rect">
            <a:avLst/>
          </a:prstGeom>
          <a:noFill/>
        </p:spPr>
        <p:txBody>
          <a:bodyPr wrap="square" rtlCol="0">
            <a:spAutoFit/>
          </a:bodyPr>
          <a:lstStyle/>
          <a:p>
            <a:r>
              <a:rPr lang="en-US" sz="1200" i="1" dirty="0"/>
              <a:t>This figure </a:t>
            </a:r>
            <a:r>
              <a:rPr lang="en-US" sz="1200" dirty="0"/>
              <a:t>shows the importance of each feature in the Random Forest, Decision Tree, and Gradient Boosting algorithms under the current data set, as well as the coefficients of the Linear Regression model. </a:t>
            </a:r>
          </a:p>
          <a:p>
            <a:r>
              <a:rPr lang="en-US" sz="1200" dirty="0"/>
              <a:t>By observing the following figure, we can see that among the four models, popularity, house and book4 are the three most important factors affecting the results. This conclusion is very easy to understand. For popularity, the author as a novelist is bound to pay attention to the reader's feedback on the characters. If a role is more popular to readers, then he should live longer. For the house, as we said earlier, the background of the "Song of Ice and Fire" story is the kingdom hegemony. When the white walker invade, wars and conflicts will cause more people to die. For the house, it stores information about the place where the character lives. The location of the characters is closely related to their situation and the security, so the house attribute will also greatly affect if the character is survive. For book4, the plot is full of conflicts, and the country is full of battles. Therefore, it is very easy to understand that there are a large number of characters died in this book. </a:t>
            </a:r>
          </a:p>
          <a:p>
            <a:endParaRPr lang="en-US" sz="1200" dirty="0"/>
          </a:p>
        </p:txBody>
      </p:sp>
    </p:spTree>
    <p:custDataLst>
      <p:tags r:id="rId1"/>
    </p:custDataLst>
    <p:extLst>
      <p:ext uri="{BB962C8B-B14F-4D97-AF65-F5344CB8AC3E}">
        <p14:creationId xmlns:p14="http://schemas.microsoft.com/office/powerpoint/2010/main" val="3196014741"/>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69" name="TextBox 25"/>
          <p:cNvSpPr txBox="1"/>
          <p:nvPr/>
        </p:nvSpPr>
        <p:spPr>
          <a:xfrm>
            <a:off x="997167" y="231988"/>
            <a:ext cx="339227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Model Analysis and Comparison</a:t>
            </a:r>
            <a:endParaRPr lang="zh-CN" altLang="en-US" sz="1600" b="1" dirty="0">
              <a:solidFill>
                <a:srgbClr val="C00000"/>
              </a:solidFill>
              <a:latin typeface="Kozuka Gothic Pro R" pitchFamily="34" charset="-128"/>
              <a:ea typeface="Kozuka Gothic Pro R" pitchFamily="34" charset="-128"/>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49</a:t>
            </a:fld>
            <a:endParaRPr lang="zh-CN" altLang="en-US" dirty="0"/>
          </a:p>
        </p:txBody>
      </p:sp>
      <p:pic>
        <p:nvPicPr>
          <p:cNvPr id="3" name="Picture 2">
            <a:extLst>
              <a:ext uri="{FF2B5EF4-FFF2-40B4-BE49-F238E27FC236}">
                <a16:creationId xmlns:a16="http://schemas.microsoft.com/office/drawing/2014/main" id="{AEA993FB-542E-7C48-8EBA-C07B6D073091}"/>
              </a:ext>
            </a:extLst>
          </p:cNvPr>
          <p:cNvPicPr>
            <a:picLocks noChangeAspect="1"/>
          </p:cNvPicPr>
          <p:nvPr/>
        </p:nvPicPr>
        <p:blipFill>
          <a:blip r:embed="rId5"/>
          <a:stretch>
            <a:fillRect/>
          </a:stretch>
        </p:blipFill>
        <p:spPr>
          <a:xfrm>
            <a:off x="515257" y="688012"/>
            <a:ext cx="4391107" cy="4203375"/>
          </a:xfrm>
          <a:prstGeom prst="rect">
            <a:avLst/>
          </a:prstGeom>
        </p:spPr>
      </p:pic>
      <p:sp>
        <p:nvSpPr>
          <p:cNvPr id="4" name="TextBox 3">
            <a:extLst>
              <a:ext uri="{FF2B5EF4-FFF2-40B4-BE49-F238E27FC236}">
                <a16:creationId xmlns:a16="http://schemas.microsoft.com/office/drawing/2014/main" id="{2A78F5C7-A3A9-D545-86CE-3748CFA6CAD5}"/>
              </a:ext>
            </a:extLst>
          </p:cNvPr>
          <p:cNvSpPr txBox="1"/>
          <p:nvPr/>
        </p:nvSpPr>
        <p:spPr>
          <a:xfrm>
            <a:off x="4906364" y="688013"/>
            <a:ext cx="3920136" cy="4401205"/>
          </a:xfrm>
          <a:prstGeom prst="rect">
            <a:avLst/>
          </a:prstGeom>
          <a:noFill/>
        </p:spPr>
        <p:txBody>
          <a:bodyPr wrap="square" rtlCol="0">
            <a:spAutoFit/>
          </a:bodyPr>
          <a:lstStyle/>
          <a:p>
            <a:r>
              <a:rPr lang="en-US" sz="1400" i="1" dirty="0"/>
              <a:t>This</a:t>
            </a:r>
            <a:r>
              <a:rPr lang="zh-CN" altLang="en-US" sz="1400" i="1" dirty="0"/>
              <a:t> </a:t>
            </a:r>
            <a:r>
              <a:rPr lang="en-US" altLang="zh-CN" sz="1400" i="1" dirty="0"/>
              <a:t>one</a:t>
            </a:r>
            <a:r>
              <a:rPr lang="zh-CN" altLang="en-US" sz="1400" i="1" dirty="0"/>
              <a:t> </a:t>
            </a:r>
            <a:r>
              <a:rPr lang="en-US" sz="1400" dirty="0"/>
              <a:t>shows the confusion matrix drawn by the model constructed by Linear Regression, Random Forest, Decision Tree, </a:t>
            </a:r>
            <a:r>
              <a:rPr lang="en-US" sz="1400" dirty="0" err="1"/>
              <a:t>Knn</a:t>
            </a:r>
            <a:r>
              <a:rPr lang="en-US" sz="1400" dirty="0"/>
              <a:t>, SVC and Naive Bayes algorithm. By showing a picture of the confusion matrix, we can see that each model can divide most of the test sets into the correct category. Among them, Random Forest performed best, and Naive Bayes and Linear Regression performed the worst. The reason may be that linear regression is more suitable for classification problems of continuous distribution. Naive Bayes is more suitable for models such as word bag analysis because of its principle of calculation by matching probability. </a:t>
            </a:r>
          </a:p>
          <a:p>
            <a:r>
              <a:rPr lang="en-US" sz="1400" dirty="0"/>
              <a:t>For the wrong set, it is mainly because the model divides a part of the role that should have died to be alive. This is also a feature of this novel: there are individual characters who will die unexpectedly. But the survival of most characters is still regular….</a:t>
            </a:r>
          </a:p>
          <a:p>
            <a:endParaRPr lang="en-US" sz="1400" dirty="0"/>
          </a:p>
        </p:txBody>
      </p:sp>
    </p:spTree>
    <p:custDataLst>
      <p:tags r:id="rId1"/>
    </p:custDataLst>
    <p:extLst>
      <p:ext uri="{BB962C8B-B14F-4D97-AF65-F5344CB8AC3E}">
        <p14:creationId xmlns:p14="http://schemas.microsoft.com/office/powerpoint/2010/main" val="1493605789"/>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973831"/>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1897124" y="2647948"/>
            <a:ext cx="2310248"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Culture and Death</a:t>
            </a:r>
            <a:endParaRPr lang="zh-CN" altLang="en-US" b="1" dirty="0">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1377300" cy="369332"/>
          </a:xfrm>
          <a:prstGeom prst="rect">
            <a:avLst/>
          </a:prstGeom>
          <a:noFill/>
        </p:spPr>
        <p:txBody>
          <a:bodyPr wrap="none" rtlCol="0">
            <a:spAutoFit/>
          </a:bodyPr>
          <a:lstStyle/>
          <a:p>
            <a:r>
              <a:rPr lang="en-US" altLang="zh-CN" b="1" dirty="0">
                <a:solidFill>
                  <a:srgbClr val="C00000"/>
                </a:solidFill>
                <a:latin typeface="Kozuka Gothic Pro R" pitchFamily="34" charset="-128"/>
                <a:ea typeface="Kozuka Gothic Pro R" pitchFamily="34" charset="-128"/>
              </a:rPr>
              <a:t>Key Words</a:t>
            </a:r>
            <a:endParaRPr lang="zh-CN" altLang="en-US" sz="1600"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1768637"/>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555472"/>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1908362" y="1875757"/>
            <a:ext cx="2218877"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Battles and Death</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1921987" y="1068848"/>
            <a:ext cx="2191626" cy="369332"/>
          </a:xfrm>
          <a:prstGeom prst="rect">
            <a:avLst/>
          </a:prstGeom>
          <a:noFill/>
        </p:spPr>
        <p:txBody>
          <a:bodyPr wrap="none" rtlCol="0">
            <a:spAutoFit/>
          </a:bodyPr>
          <a:lstStyle/>
          <a:p>
            <a:pPr algn="just"/>
            <a:r>
              <a:rPr lang="en" altLang="zh-CN" b="1" dirty="0">
                <a:latin typeface="Kozuka Gothic Pro R" pitchFamily="34" charset="-128"/>
                <a:ea typeface="Kozuka Gothic Pro R" pitchFamily="34" charset="-128"/>
              </a:rPr>
              <a:t>Region and Death</a:t>
            </a:r>
            <a:endParaRPr lang="zh-CN" altLang="en-US" b="1" dirty="0">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5</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342307"/>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1946467" y="3414857"/>
            <a:ext cx="3882794"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Attacker King and Defender King</a:t>
            </a:r>
            <a:endParaRPr lang="zh-CN" altLang="en-US" b="1" dirty="0">
              <a:latin typeface="Kozuka Gothic Pro R" pitchFamily="34" charset="-128"/>
              <a:ea typeface="Kozuka Gothic Pro R" pitchFamily="34" charset="-128"/>
            </a:endParaRPr>
          </a:p>
        </p:txBody>
      </p:sp>
      <p:grpSp>
        <p:nvGrpSpPr>
          <p:cNvPr id="34" name="组合 9">
            <a:extLst>
              <a:ext uri="{FF2B5EF4-FFF2-40B4-BE49-F238E27FC236}">
                <a16:creationId xmlns:a16="http://schemas.microsoft.com/office/drawing/2014/main" id="{F406C2D1-E4BD-794D-95F6-686DD4167DCF}"/>
              </a:ext>
            </a:extLst>
          </p:cNvPr>
          <p:cNvGrpSpPr/>
          <p:nvPr/>
        </p:nvGrpSpPr>
        <p:grpSpPr>
          <a:xfrm>
            <a:off x="924080" y="4119723"/>
            <a:ext cx="560843" cy="554285"/>
            <a:chOff x="1180871" y="1661152"/>
            <a:chExt cx="1139038" cy="1139038"/>
          </a:xfrm>
        </p:grpSpPr>
        <p:grpSp>
          <p:nvGrpSpPr>
            <p:cNvPr id="36" name="组合 109">
              <a:extLst>
                <a:ext uri="{FF2B5EF4-FFF2-40B4-BE49-F238E27FC236}">
                  <a16:creationId xmlns:a16="http://schemas.microsoft.com/office/drawing/2014/main" id="{99AC9B4A-2FE2-254A-BF83-24F2BABE27CB}"/>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8" name="同心圆 37">
                <a:extLst>
                  <a:ext uri="{FF2B5EF4-FFF2-40B4-BE49-F238E27FC236}">
                    <a16:creationId xmlns:a16="http://schemas.microsoft.com/office/drawing/2014/main" id="{18899E31-D8C7-5046-9D94-B04685C0FFEB}"/>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94F73240-BC9B-4242-ADCA-5999C93224E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7" name="TextBox 133">
              <a:extLst>
                <a:ext uri="{FF2B5EF4-FFF2-40B4-BE49-F238E27FC236}">
                  <a16:creationId xmlns:a16="http://schemas.microsoft.com/office/drawing/2014/main" id="{25EE69C8-7048-D94D-8652-CEDEE297AA3B}"/>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5</a:t>
              </a:r>
              <a:endParaRPr lang="zh-CN" altLang="en-US" sz="2000" b="1" dirty="0">
                <a:latin typeface="Watford DB" pitchFamily="2" charset="0"/>
                <a:ea typeface="造字工房劲黑（非商用）常规体" pitchFamily="50" charset="-122"/>
              </a:endParaRPr>
            </a:p>
          </p:txBody>
        </p:sp>
      </p:grpSp>
      <p:sp>
        <p:nvSpPr>
          <p:cNvPr id="45" name="TextBox 150">
            <a:extLst>
              <a:ext uri="{FF2B5EF4-FFF2-40B4-BE49-F238E27FC236}">
                <a16:creationId xmlns:a16="http://schemas.microsoft.com/office/drawing/2014/main" id="{440BCDDC-5562-6F44-9369-BE5851492B14}"/>
              </a:ext>
            </a:extLst>
          </p:cNvPr>
          <p:cNvSpPr txBox="1"/>
          <p:nvPr/>
        </p:nvSpPr>
        <p:spPr>
          <a:xfrm>
            <a:off x="1946467" y="4220344"/>
            <a:ext cx="2712602"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Greatest Commanders</a:t>
            </a:r>
            <a:endParaRPr lang="zh-CN" altLang="en-US" b="1" dirty="0">
              <a:latin typeface="Kozuka Gothic Pro R" pitchFamily="34" charset="-128"/>
              <a:ea typeface="Kozuka Gothic Pro R" pitchFamily="34" charset="-128"/>
            </a:endParaRPr>
          </a:p>
        </p:txBody>
      </p:sp>
      <p:sp>
        <p:nvSpPr>
          <p:cNvPr id="48" name="TextBox 133">
            <a:extLst>
              <a:ext uri="{FF2B5EF4-FFF2-40B4-BE49-F238E27FC236}">
                <a16:creationId xmlns:a16="http://schemas.microsoft.com/office/drawing/2014/main" id="{00FB3350-92EB-1447-9895-7B0EF3B7E852}"/>
              </a:ext>
            </a:extLst>
          </p:cNvPr>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spTree>
    <p:custDataLst>
      <p:tags r:id="rId1"/>
    </p:custDataLst>
    <p:extLst>
      <p:ext uri="{BB962C8B-B14F-4D97-AF65-F5344CB8AC3E}">
        <p14:creationId xmlns:p14="http://schemas.microsoft.com/office/powerpoint/2010/main" val="918936912"/>
      </p:ext>
    </p:extLst>
  </p:cSld>
  <p:clrMapOvr>
    <a:masterClrMapping/>
  </p:clrMapOvr>
  <p:transition spd="slow">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906364" y="266191"/>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3</a:t>
            </a:r>
            <a:endParaRPr lang="zh-CN" altLang="en-US" sz="2000" b="1" dirty="0">
              <a:solidFill>
                <a:schemeClr val="bg1"/>
              </a:solidFill>
              <a:latin typeface="Watford DB" pitchFamily="2" charset="0"/>
              <a:ea typeface="造字工房劲黑（非商用）常规体" pitchFamily="50" charset="-122"/>
            </a:endParaRP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50</a:t>
            </a:fld>
            <a:endParaRPr lang="zh-CN" altLang="en-US" dirty="0"/>
          </a:p>
        </p:txBody>
      </p:sp>
      <p:pic>
        <p:nvPicPr>
          <p:cNvPr id="4" name="Picture 3">
            <a:extLst>
              <a:ext uri="{FF2B5EF4-FFF2-40B4-BE49-F238E27FC236}">
                <a16:creationId xmlns:a16="http://schemas.microsoft.com/office/drawing/2014/main" id="{B3C37364-C63D-9D4A-A267-1A76718068F3}"/>
              </a:ext>
            </a:extLst>
          </p:cNvPr>
          <p:cNvPicPr>
            <a:picLocks noChangeAspect="1"/>
          </p:cNvPicPr>
          <p:nvPr/>
        </p:nvPicPr>
        <p:blipFill>
          <a:blip r:embed="rId5"/>
          <a:stretch>
            <a:fillRect/>
          </a:stretch>
        </p:blipFill>
        <p:spPr>
          <a:xfrm>
            <a:off x="515256" y="802530"/>
            <a:ext cx="3972479" cy="3778412"/>
          </a:xfrm>
          <a:prstGeom prst="rect">
            <a:avLst/>
          </a:prstGeom>
        </p:spPr>
      </p:pic>
      <p:sp>
        <p:nvSpPr>
          <p:cNvPr id="11" name="TextBox 25">
            <a:extLst>
              <a:ext uri="{FF2B5EF4-FFF2-40B4-BE49-F238E27FC236}">
                <a16:creationId xmlns:a16="http://schemas.microsoft.com/office/drawing/2014/main" id="{DBA8A6DC-633A-1345-A1AF-DC726B04A088}"/>
              </a:ext>
            </a:extLst>
          </p:cNvPr>
          <p:cNvSpPr txBox="1"/>
          <p:nvPr/>
        </p:nvSpPr>
        <p:spPr>
          <a:xfrm>
            <a:off x="997167" y="231988"/>
            <a:ext cx="339227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b="1" dirty="0">
                <a:solidFill>
                  <a:srgbClr val="C00000"/>
                </a:solidFill>
                <a:latin typeface="Kozuka Gothic Pro R" pitchFamily="34" charset="-128"/>
                <a:ea typeface="Kozuka Gothic Pro R" pitchFamily="34" charset="-128"/>
              </a:rPr>
              <a:t>Model Analysis and Comparison</a:t>
            </a:r>
            <a:endParaRPr lang="zh-CN" altLang="en-US" sz="1600" b="1" dirty="0">
              <a:solidFill>
                <a:srgbClr val="C00000"/>
              </a:solidFill>
              <a:latin typeface="Kozuka Gothic Pro R" pitchFamily="34" charset="-128"/>
              <a:ea typeface="Kozuka Gothic Pro R" pitchFamily="34" charset="-128"/>
            </a:endParaRPr>
          </a:p>
        </p:txBody>
      </p:sp>
      <p:sp>
        <p:nvSpPr>
          <p:cNvPr id="3" name="TextBox 2">
            <a:extLst>
              <a:ext uri="{FF2B5EF4-FFF2-40B4-BE49-F238E27FC236}">
                <a16:creationId xmlns:a16="http://schemas.microsoft.com/office/drawing/2014/main" id="{D177CA45-2471-494A-A3E6-4600E88BEB25}"/>
              </a:ext>
            </a:extLst>
          </p:cNvPr>
          <p:cNvSpPr txBox="1"/>
          <p:nvPr/>
        </p:nvSpPr>
        <p:spPr>
          <a:xfrm>
            <a:off x="4656264" y="812734"/>
            <a:ext cx="3972479" cy="3539430"/>
          </a:xfrm>
          <a:prstGeom prst="rect">
            <a:avLst/>
          </a:prstGeom>
          <a:noFill/>
        </p:spPr>
        <p:txBody>
          <a:bodyPr wrap="square" rtlCol="0">
            <a:spAutoFit/>
          </a:bodyPr>
          <a:lstStyle/>
          <a:p>
            <a:r>
              <a:rPr lang="en-US" sz="1400" dirty="0"/>
              <a:t>This</a:t>
            </a:r>
            <a:r>
              <a:rPr lang="zh-CN" altLang="en-US" sz="1400" dirty="0"/>
              <a:t> </a:t>
            </a:r>
            <a:r>
              <a:rPr lang="en-US" sz="1400" dirty="0"/>
              <a:t>is a ROC plot drawn from six models. The ROC curve is based on a series of different two-class classifications, with TPR as the ordinate and FPR as the abscissa. The ROC observation model correctly identifies the trade-off between the proportion of the positive case and the ratio at which the model incorrectly identifies the negative case data as a positive example. The area under the ROC curve is a measure of the accuracy of the model, AUC (Area under </a:t>
            </a:r>
            <a:r>
              <a:rPr lang="en-US" sz="1400" dirty="0" err="1"/>
              <a:t>roccurve</a:t>
            </a:r>
            <a:r>
              <a:rPr lang="en-US" sz="1400" dirty="0"/>
              <a:t>). According to the definition of ROC, the closer the curve is to the upper left corner, the better the performance of the model. Therefore, linear regression is the worst performer, and random forest performs best. This is consistent with the conclusion we got from the confusion matrix. </a:t>
            </a:r>
          </a:p>
          <a:p>
            <a:endParaRPr lang="en-US" sz="1400" dirty="0"/>
          </a:p>
        </p:txBody>
      </p:sp>
    </p:spTree>
    <p:custDataLst>
      <p:tags r:id="rId1"/>
    </p:custDataLst>
    <p:extLst>
      <p:ext uri="{BB962C8B-B14F-4D97-AF65-F5344CB8AC3E}">
        <p14:creationId xmlns:p14="http://schemas.microsoft.com/office/powerpoint/2010/main" val="3201178470"/>
      </p:ext>
    </p:extLst>
  </p:cSld>
  <p:clrMapOvr>
    <a:masterClrMapping/>
  </p:clrMapOvr>
  <p:transition spd="slow">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21657" y="1206913"/>
            <a:ext cx="560843" cy="554285"/>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7"/>
              <a:ext cx="519225" cy="692051"/>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1</a:t>
              </a:r>
              <a:endParaRPr lang="zh-CN" altLang="en-US" sz="2000" b="1" dirty="0">
                <a:latin typeface="Watford DB" pitchFamily="2" charset="0"/>
                <a:ea typeface="造字工房劲黑（非商用）常规体" pitchFamily="50" charset="-122"/>
              </a:endParaRPr>
            </a:p>
          </p:txBody>
        </p:sp>
      </p:grpSp>
      <p:sp>
        <p:nvSpPr>
          <p:cNvPr id="151" name="TextBox 150"/>
          <p:cNvSpPr txBox="1"/>
          <p:nvPr/>
        </p:nvSpPr>
        <p:spPr>
          <a:xfrm>
            <a:off x="2113615" y="2881030"/>
            <a:ext cx="198483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Building models</a:t>
            </a:r>
            <a:endParaRPr lang="zh-CN" altLang="en-US" b="1" dirty="0">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47" name="TextBox 106"/>
          <p:cNvSpPr txBox="1"/>
          <p:nvPr/>
        </p:nvSpPr>
        <p:spPr>
          <a:xfrm>
            <a:off x="935087" y="183706"/>
            <a:ext cx="1178528" cy="369332"/>
          </a:xfrm>
          <a:prstGeom prst="rect">
            <a:avLst/>
          </a:prstGeom>
          <a:noFill/>
        </p:spPr>
        <p:txBody>
          <a:bodyPr wrap="none" rtlCol="0">
            <a:spAutoFit/>
          </a:bodyPr>
          <a:lstStyle/>
          <a:p>
            <a:r>
              <a:rPr lang="en-US" altLang="zh-CN" b="1" dirty="0">
                <a:solidFill>
                  <a:srgbClr val="C00000"/>
                </a:solidFill>
                <a:latin typeface="Kozuka Gothic Pro R" pitchFamily="34" charset="-128"/>
                <a:ea typeface="Kozuka Gothic Pro R" pitchFamily="34" charset="-128"/>
              </a:rPr>
              <a:t>Progress</a:t>
            </a:r>
            <a:endParaRPr lang="zh-CN" altLang="en-US" sz="1600" b="1" dirty="0">
              <a:solidFill>
                <a:srgbClr val="C00000"/>
              </a:solidFill>
              <a:latin typeface="Kozuka Gothic Pro R" pitchFamily="34" charset="-128"/>
              <a:ea typeface="Kozuka Gothic Pro R" pitchFamily="34" charset="-128"/>
            </a:endParaRPr>
          </a:p>
        </p:txBody>
      </p:sp>
      <p:grpSp>
        <p:nvGrpSpPr>
          <p:cNvPr id="50" name="组合 9"/>
          <p:cNvGrpSpPr/>
          <p:nvPr/>
        </p:nvGrpSpPr>
        <p:grpSpPr>
          <a:xfrm>
            <a:off x="921657" y="2001719"/>
            <a:ext cx="560843" cy="554285"/>
            <a:chOff x="1180871" y="1661152"/>
            <a:chExt cx="1139038" cy="1139038"/>
          </a:xfrm>
        </p:grpSpPr>
        <p:grpSp>
          <p:nvGrpSpPr>
            <p:cNvPr id="51"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TextBox 133"/>
            <p:cNvSpPr txBox="1"/>
            <p:nvPr/>
          </p:nvSpPr>
          <p:spPr>
            <a:xfrm>
              <a:off x="1458894" y="1831704"/>
              <a:ext cx="635493" cy="822213"/>
            </a:xfrm>
            <a:prstGeom prst="rect">
              <a:avLst/>
            </a:prstGeom>
            <a:noFill/>
          </p:spPr>
          <p:txBody>
            <a:bodyPr wrap="none" rtlCol="0">
              <a:spAutoFit/>
            </a:bodyPr>
            <a:lstStyle/>
            <a:p>
              <a:r>
                <a:rPr lang="en-US" altLang="zh-CN" sz="2000" b="1" dirty="0">
                  <a:latin typeface="Watford DB" pitchFamily="2" charset="0"/>
                  <a:ea typeface="造字工房劲黑（非商用）常规体" pitchFamily="50" charset="-122"/>
                </a:rPr>
                <a:t>2</a:t>
              </a:r>
              <a:endParaRPr lang="zh-CN" altLang="en-US" sz="2000" b="1" dirty="0">
                <a:latin typeface="Watford DB" pitchFamily="2" charset="0"/>
                <a:ea typeface="造字工房劲黑（非商用）常规体" pitchFamily="50" charset="-122"/>
              </a:endParaRPr>
            </a:p>
          </p:txBody>
        </p:sp>
      </p:grpSp>
      <p:grpSp>
        <p:nvGrpSpPr>
          <p:cNvPr id="55" name="组合 9"/>
          <p:cNvGrpSpPr/>
          <p:nvPr/>
        </p:nvGrpSpPr>
        <p:grpSpPr>
          <a:xfrm>
            <a:off x="921657" y="2788554"/>
            <a:ext cx="560843" cy="554285"/>
            <a:chOff x="1180871" y="1661152"/>
            <a:chExt cx="1139038" cy="1139038"/>
          </a:xfrm>
        </p:grpSpPr>
        <p:grpSp>
          <p:nvGrpSpPr>
            <p:cNvPr id="56"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TextBox 133"/>
            <p:cNvSpPr txBox="1"/>
            <p:nvPr/>
          </p:nvSpPr>
          <p:spPr>
            <a:xfrm>
              <a:off x="1459284" y="1819563"/>
              <a:ext cx="635493"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3</a:t>
              </a:r>
              <a:endParaRPr lang="zh-CN" altLang="en-US" sz="2000" b="1" dirty="0">
                <a:latin typeface="Watford DB" pitchFamily="2" charset="0"/>
                <a:ea typeface="造字工房劲黑（非商用）常规体" pitchFamily="50" charset="-122"/>
              </a:endParaRPr>
            </a:p>
          </p:txBody>
        </p:sp>
      </p:grpSp>
      <p:sp>
        <p:nvSpPr>
          <p:cNvPr id="60" name="TextBox 150"/>
          <p:cNvSpPr txBox="1"/>
          <p:nvPr/>
        </p:nvSpPr>
        <p:spPr>
          <a:xfrm>
            <a:off x="2156023" y="2108839"/>
            <a:ext cx="1723549" cy="369332"/>
          </a:xfrm>
          <a:prstGeom prst="rect">
            <a:avLst/>
          </a:prstGeom>
          <a:noFill/>
        </p:spPr>
        <p:txBody>
          <a:bodyPr wrap="none" rtlCol="0">
            <a:spAutoFit/>
          </a:bodyPr>
          <a:lstStyle/>
          <a:p>
            <a:pPr algn="ctr"/>
            <a:r>
              <a:rPr lang="en-US" altLang="zh-CN" b="1" dirty="0">
                <a:latin typeface="Kozuka Gothic Pro R" pitchFamily="34" charset="-128"/>
                <a:ea typeface="Kozuka Gothic Pro R" pitchFamily="34" charset="-128"/>
              </a:rPr>
              <a:t>Data Analysis</a:t>
            </a:r>
            <a:endParaRPr lang="zh-CN" altLang="en-US" b="1" dirty="0">
              <a:latin typeface="Kozuka Gothic Pro R" pitchFamily="34" charset="-128"/>
              <a:ea typeface="Kozuka Gothic Pro R" pitchFamily="34" charset="-128"/>
            </a:endParaRPr>
          </a:p>
        </p:txBody>
      </p:sp>
      <p:sp>
        <p:nvSpPr>
          <p:cNvPr id="61" name="TextBox 150"/>
          <p:cNvSpPr txBox="1"/>
          <p:nvPr/>
        </p:nvSpPr>
        <p:spPr>
          <a:xfrm>
            <a:off x="2113615" y="1312163"/>
            <a:ext cx="2392001" cy="369332"/>
          </a:xfrm>
          <a:prstGeom prst="rect">
            <a:avLst/>
          </a:prstGeom>
          <a:noFill/>
        </p:spPr>
        <p:txBody>
          <a:bodyPr wrap="none" rtlCol="0">
            <a:spAutoFit/>
          </a:bodyPr>
          <a:lstStyle/>
          <a:p>
            <a:pPr algn="just"/>
            <a:r>
              <a:rPr lang="en" altLang="zh-CN" b="1" dirty="0">
                <a:latin typeface="Kozuka Gothic Pro R" pitchFamily="34" charset="-128"/>
                <a:ea typeface="Kozuka Gothic Pro R" pitchFamily="34" charset="-128"/>
              </a:rPr>
              <a:t>Data Preprocessing</a:t>
            </a:r>
            <a:endParaRPr lang="zh-CN" altLang="en-US" b="1" dirty="0">
              <a:latin typeface="Kozuka Gothic Pro R" pitchFamily="34" charset="-128"/>
              <a:ea typeface="Kozuka Gothic Pro R" pitchFamily="34" charset="-128"/>
            </a:endParaRPr>
          </a:p>
        </p:txBody>
      </p:sp>
      <p:sp>
        <p:nvSpPr>
          <p:cNvPr id="3" name="幻灯片编号占位符 2"/>
          <p:cNvSpPr>
            <a:spLocks noGrp="1"/>
          </p:cNvSpPr>
          <p:nvPr>
            <p:ph type="sldNum" sz="quarter" idx="12"/>
          </p:nvPr>
        </p:nvSpPr>
        <p:spPr/>
        <p:txBody>
          <a:bodyPr/>
          <a:lstStyle/>
          <a:p>
            <a:fld id="{E1BEBC7A-FD02-486B-81B5-A845787C689C}" type="slidenum">
              <a:rPr lang="zh-CN" altLang="en-US" smtClean="0"/>
              <a:pPr/>
              <a:t>51</a:t>
            </a:fld>
            <a:endParaRPr lang="zh-CN" altLang="en-US"/>
          </a:p>
        </p:txBody>
      </p:sp>
      <p:grpSp>
        <p:nvGrpSpPr>
          <p:cNvPr id="29" name="组合 9">
            <a:extLst>
              <a:ext uri="{FF2B5EF4-FFF2-40B4-BE49-F238E27FC236}">
                <a16:creationId xmlns:a16="http://schemas.microsoft.com/office/drawing/2014/main" id="{D2B10746-1265-484E-9B84-E81B26D14BB7}"/>
              </a:ext>
            </a:extLst>
          </p:cNvPr>
          <p:cNvGrpSpPr/>
          <p:nvPr/>
        </p:nvGrpSpPr>
        <p:grpSpPr>
          <a:xfrm>
            <a:off x="906150" y="3575389"/>
            <a:ext cx="560843" cy="554285"/>
            <a:chOff x="1180871" y="1661152"/>
            <a:chExt cx="1139038" cy="1139038"/>
          </a:xfrm>
        </p:grpSpPr>
        <p:grpSp>
          <p:nvGrpSpPr>
            <p:cNvPr id="30" name="组合 109">
              <a:extLst>
                <a:ext uri="{FF2B5EF4-FFF2-40B4-BE49-F238E27FC236}">
                  <a16:creationId xmlns:a16="http://schemas.microsoft.com/office/drawing/2014/main" id="{27ADA7A5-726C-F74F-8C3A-D6CD21496A37}"/>
                </a:ext>
              </a:extLst>
            </p:cNvPr>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32" name="同心圆 31">
                <a:extLst>
                  <a:ext uri="{FF2B5EF4-FFF2-40B4-BE49-F238E27FC236}">
                    <a16:creationId xmlns:a16="http://schemas.microsoft.com/office/drawing/2014/main" id="{64164C58-B722-B649-A805-649E6A6C0B1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3A0C7797-32FA-B141-88EF-92E40C8FF194}"/>
                  </a:ext>
                </a:extLst>
              </p:cNvPr>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133">
              <a:extLst>
                <a:ext uri="{FF2B5EF4-FFF2-40B4-BE49-F238E27FC236}">
                  <a16:creationId xmlns:a16="http://schemas.microsoft.com/office/drawing/2014/main" id="{5CEDCC2F-655C-E746-9E9E-D4DD2D9B209F}"/>
                </a:ext>
              </a:extLst>
            </p:cNvPr>
            <p:cNvSpPr txBox="1"/>
            <p:nvPr/>
          </p:nvSpPr>
          <p:spPr>
            <a:xfrm>
              <a:off x="1459284" y="1819563"/>
              <a:ext cx="638751" cy="82221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Watford DB" pitchFamily="2" charset="0"/>
                  <a:ea typeface="造字工房劲黑（非商用）常规体" pitchFamily="50" charset="-122"/>
                </a:rPr>
                <a:t>4</a:t>
              </a:r>
              <a:endParaRPr lang="zh-CN" altLang="en-US" sz="2000" b="1" dirty="0">
                <a:latin typeface="Watford DB" pitchFamily="2" charset="0"/>
                <a:ea typeface="造字工房劲黑（非商用）常规体" pitchFamily="50" charset="-122"/>
              </a:endParaRPr>
            </a:p>
          </p:txBody>
        </p:sp>
      </p:grpSp>
      <p:sp>
        <p:nvSpPr>
          <p:cNvPr id="35" name="TextBox 150">
            <a:extLst>
              <a:ext uri="{FF2B5EF4-FFF2-40B4-BE49-F238E27FC236}">
                <a16:creationId xmlns:a16="http://schemas.microsoft.com/office/drawing/2014/main" id="{610AEF35-78E2-7742-9158-DB73302DB413}"/>
              </a:ext>
            </a:extLst>
          </p:cNvPr>
          <p:cNvSpPr txBox="1"/>
          <p:nvPr/>
        </p:nvSpPr>
        <p:spPr>
          <a:xfrm>
            <a:off x="2138390" y="3652476"/>
            <a:ext cx="1431803" cy="369332"/>
          </a:xfrm>
          <a:prstGeom prst="rect">
            <a:avLst/>
          </a:prstGeom>
          <a:noFill/>
        </p:spPr>
        <p:txBody>
          <a:bodyPr wrap="none" rtlCol="0">
            <a:spAutoFit/>
          </a:bodyPr>
          <a:lstStyle/>
          <a:p>
            <a:pPr algn="ctr"/>
            <a:r>
              <a:rPr lang="en-US" altLang="zh-CN" b="1" dirty="0">
                <a:solidFill>
                  <a:srgbClr val="FF0000"/>
                </a:solidFill>
                <a:latin typeface="Kozuka Gothic Pro R" pitchFamily="34" charset="-128"/>
                <a:ea typeface="Kozuka Gothic Pro R" pitchFamily="34" charset="-128"/>
              </a:rPr>
              <a:t>Conclusion</a:t>
            </a:r>
            <a:endParaRPr lang="zh-CN" altLang="en-US" b="1" dirty="0">
              <a:solidFill>
                <a:srgbClr val="FF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709021487"/>
      </p:ext>
    </p:extLst>
  </p:cSld>
  <p:clrMapOvr>
    <a:masterClrMapping/>
  </p:clrMapOvr>
  <p:transition spd="slow">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5" name="椭圆 24"/>
          <p:cNvSpPr/>
          <p:nvPr/>
        </p:nvSpPr>
        <p:spPr>
          <a:xfrm>
            <a:off x="3346396" y="1344815"/>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770522" y="2023569"/>
            <a:ext cx="1870428" cy="1870428"/>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900880" y="18453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778083" y="4253049"/>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287522" y="1644017"/>
            <a:ext cx="623903" cy="623903"/>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3840360" y="219115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2007282" y="2805088"/>
            <a:ext cx="1435009" cy="461665"/>
          </a:xfrm>
          <a:prstGeom prst="rect">
            <a:avLst/>
          </a:prstGeom>
          <a:noFill/>
          <a:effectLst/>
        </p:spPr>
        <p:txBody>
          <a:bodyPr wrap="none" rtlCol="0">
            <a:spAutoFit/>
          </a:bodyPr>
          <a:lstStyle/>
          <a:p>
            <a:pPr algn="ctr"/>
            <a:r>
              <a:rPr lang="en-US" altLang="zh-CN" sz="2400" dirty="0">
                <a:solidFill>
                  <a:srgbClr val="C00000"/>
                </a:solidFill>
                <a:latin typeface="Earth" pitchFamily="34" charset="0"/>
                <a:ea typeface="造字工房俊雅锐宋体验版常规体" pitchFamily="50" charset="-122"/>
              </a:rPr>
              <a:t>THANKS</a:t>
            </a:r>
            <a:endParaRPr lang="zh-CN" altLang="en-US"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988603" y="406474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2853355" y="4156302"/>
            <a:ext cx="219777" cy="219777"/>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50252" y="4472274"/>
            <a:ext cx="287919" cy="28791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4437991" y="437833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81906" y="2886405"/>
            <a:ext cx="824609" cy="824609"/>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4175759" y="3266216"/>
            <a:ext cx="401213" cy="401213"/>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517608" y="175700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2" name="幻灯片编号占位符 1"/>
          <p:cNvSpPr>
            <a:spLocks noGrp="1"/>
          </p:cNvSpPr>
          <p:nvPr>
            <p:ph type="sldNum" sz="quarter" idx="12"/>
          </p:nvPr>
        </p:nvSpPr>
        <p:spPr/>
        <p:txBody>
          <a:bodyPr/>
          <a:lstStyle/>
          <a:p>
            <a:fld id="{E1BEBC7A-FD02-486B-81B5-A845787C689C}" type="slidenum">
              <a:rPr lang="zh-CN" altLang="en-US" smtClean="0"/>
              <a:pPr/>
              <a:t>52</a:t>
            </a:fld>
            <a:endParaRPr lang="zh-CN" altLang="en-US"/>
          </a:p>
        </p:txBody>
      </p:sp>
    </p:spTree>
    <p:custDataLst>
      <p:tags r:id="rId1"/>
    </p:custDataLst>
    <p:extLst>
      <p:ext uri="{BB962C8B-B14F-4D97-AF65-F5344CB8AC3E}">
        <p14:creationId xmlns:p14="http://schemas.microsoft.com/office/powerpoint/2010/main" val="17631468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300"/>
                                        <p:tgtEl>
                                          <p:spTgt spid="25"/>
                                        </p:tgtEl>
                                      </p:cBhvr>
                                    </p:animEffect>
                                  </p:childTnLst>
                                </p:cTn>
                              </p:par>
                            </p:childTnLst>
                          </p:cTn>
                        </p:par>
                        <p:par>
                          <p:cTn id="8" fill="hold">
                            <p:stCondLst>
                              <p:cond delay="300"/>
                            </p:stCondLst>
                            <p:childTnLst>
                              <p:par>
                                <p:cTn id="9" presetID="1" presetClass="entr" presetSubtype="0" fill="hold" nodeType="afterEffect">
                                  <p:stCondLst>
                                    <p:cond delay="400"/>
                                  </p:stCondLst>
                                  <p:childTnLst>
                                    <p:set>
                                      <p:cBhvr>
                                        <p:cTn id="10" dur="1" fill="hold">
                                          <p:stCondLst>
                                            <p:cond delay="0"/>
                                          </p:stCondLst>
                                        </p:cTn>
                                        <p:tgtEl>
                                          <p:spTgt spid="34"/>
                                        </p:tgtEl>
                                        <p:attrNameLst>
                                          <p:attrName>style.visibility</p:attrName>
                                        </p:attrNameLst>
                                      </p:cBhvr>
                                      <p:to>
                                        <p:strVal val="visible"/>
                                      </p:to>
                                    </p:set>
                                  </p:childTnLst>
                                </p:cTn>
                              </p:par>
                              <p:par>
                                <p:cTn id="11" presetID="53" presetClass="entr" presetSubtype="16"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Effect transition="in" filter="fade">
                                      <p:cBhvr>
                                        <p:cTn id="15" dur="1000"/>
                                        <p:tgtEl>
                                          <p:spTgt spid="34"/>
                                        </p:tgtEl>
                                      </p:cBhvr>
                                    </p:animEffect>
                                  </p:childTnLst>
                                </p:cTn>
                              </p:par>
                              <p:par>
                                <p:cTn id="16" presetID="64" presetClass="path" presetSubtype="0" fill="hold" nodeType="withEffect">
                                  <p:stCondLst>
                                    <p:cond delay="400"/>
                                  </p:stCondLst>
                                  <p:childTnLst>
                                    <p:animMotion origin="layout" path="M -4.72222E-6 -4.68026E-6 L 0.38872 0.84338 " pathEditMode="relative" rAng="0" ptsTypes="AA">
                                      <p:cBhvr>
                                        <p:cTn id="17" dur="1000" spd="-100000" fill="hold"/>
                                        <p:tgtEl>
                                          <p:spTgt spid="34"/>
                                        </p:tgtEl>
                                        <p:attrNameLst>
                                          <p:attrName>ppt_x</p:attrName>
                                          <p:attrName>ppt_y</p:attrName>
                                        </p:attrNameLst>
                                      </p:cBhvr>
                                      <p:rCtr x="19427" y="42169"/>
                                    </p:animMotion>
                                  </p:childTnLst>
                                </p:cTn>
                              </p:par>
                              <p:par>
                                <p:cTn id="18" presetID="1" presetClass="entr" presetSubtype="0" fill="hold" grpId="0" nodeType="withEffect">
                                  <p:stCondLst>
                                    <p:cond delay="300"/>
                                  </p:stCondLst>
                                  <p:childTnLst>
                                    <p:set>
                                      <p:cBhvr>
                                        <p:cTn id="19" dur="1" fill="hold">
                                          <p:stCondLst>
                                            <p:cond delay="0"/>
                                          </p:stCondLst>
                                        </p:cTn>
                                        <p:tgtEl>
                                          <p:spTgt spid="37"/>
                                        </p:tgtEl>
                                        <p:attrNameLst>
                                          <p:attrName>style.visibility</p:attrName>
                                        </p:attrNameLst>
                                      </p:cBhvr>
                                      <p:to>
                                        <p:strVal val="visible"/>
                                      </p:to>
                                    </p:set>
                                  </p:childTnLst>
                                </p:cTn>
                              </p:par>
                              <p:par>
                                <p:cTn id="20" presetID="53" presetClass="entr" presetSubtype="16" fill="hold" grpId="1" nodeType="withEffect">
                                  <p:stCondLst>
                                    <p:cond delay="300"/>
                                  </p:stCondLst>
                                  <p:childTnLst>
                                    <p:set>
                                      <p:cBhvr>
                                        <p:cTn id="21" dur="1" fill="hold">
                                          <p:stCondLst>
                                            <p:cond delay="0"/>
                                          </p:stCondLst>
                                        </p:cTn>
                                        <p:tgtEl>
                                          <p:spTgt spid="37"/>
                                        </p:tgtEl>
                                        <p:attrNameLst>
                                          <p:attrName>style.visibility</p:attrName>
                                        </p:attrNameLst>
                                      </p:cBhvr>
                                      <p:to>
                                        <p:strVal val="visible"/>
                                      </p:to>
                                    </p:set>
                                    <p:anim calcmode="lin" valueType="num">
                                      <p:cBhvr>
                                        <p:cTn id="22" dur="1000" fill="hold"/>
                                        <p:tgtEl>
                                          <p:spTgt spid="37"/>
                                        </p:tgtEl>
                                        <p:attrNameLst>
                                          <p:attrName>ppt_w</p:attrName>
                                        </p:attrNameLst>
                                      </p:cBhvr>
                                      <p:tavLst>
                                        <p:tav tm="0">
                                          <p:val>
                                            <p:fltVal val="0"/>
                                          </p:val>
                                        </p:tav>
                                        <p:tav tm="100000">
                                          <p:val>
                                            <p:strVal val="#ppt_w"/>
                                          </p:val>
                                        </p:tav>
                                      </p:tavLst>
                                    </p:anim>
                                    <p:anim calcmode="lin" valueType="num">
                                      <p:cBhvr>
                                        <p:cTn id="23" dur="1000" fill="hold"/>
                                        <p:tgtEl>
                                          <p:spTgt spid="37"/>
                                        </p:tgtEl>
                                        <p:attrNameLst>
                                          <p:attrName>ppt_h</p:attrName>
                                        </p:attrNameLst>
                                      </p:cBhvr>
                                      <p:tavLst>
                                        <p:tav tm="0">
                                          <p:val>
                                            <p:fltVal val="0"/>
                                          </p:val>
                                        </p:tav>
                                        <p:tav tm="100000">
                                          <p:val>
                                            <p:strVal val="#ppt_h"/>
                                          </p:val>
                                        </p:tav>
                                      </p:tavLst>
                                    </p:anim>
                                    <p:animEffect transition="in" filter="fade">
                                      <p:cBhvr>
                                        <p:cTn id="24" dur="1000"/>
                                        <p:tgtEl>
                                          <p:spTgt spid="37"/>
                                        </p:tgtEl>
                                      </p:cBhvr>
                                    </p:animEffect>
                                  </p:childTnLst>
                                </p:cTn>
                              </p:par>
                              <p:par>
                                <p:cTn id="25" presetID="64" presetClass="path" presetSubtype="0" fill="hold" grpId="2" nodeType="withEffect">
                                  <p:stCondLst>
                                    <p:cond delay="300"/>
                                  </p:stCondLst>
                                  <p:childTnLst>
                                    <p:animMotion origin="layout" path="M -1.66667E-6 -3.82716E-6 L 0.44531 -0.58487 " pathEditMode="relative" rAng="0" ptsTypes="AA">
                                      <p:cBhvr>
                                        <p:cTn id="26" dur="1000" spd="-100000" fill="hold"/>
                                        <p:tgtEl>
                                          <p:spTgt spid="37"/>
                                        </p:tgtEl>
                                        <p:attrNameLst>
                                          <p:attrName>ppt_x</p:attrName>
                                          <p:attrName>ppt_y</p:attrName>
                                        </p:attrNameLst>
                                      </p:cBhvr>
                                      <p:rCtr x="22257" y="-29259"/>
                                    </p:animMotion>
                                  </p:childTnLst>
                                </p:cTn>
                              </p:par>
                              <p:par>
                                <p:cTn id="27" presetID="1" presetClass="entr" presetSubtype="0" fill="hold" nodeType="withEffect">
                                  <p:stCondLst>
                                    <p:cond delay="300"/>
                                  </p:stCondLst>
                                  <p:childTnLst>
                                    <p:set>
                                      <p:cBhvr>
                                        <p:cTn id="28" dur="1" fill="hold">
                                          <p:stCondLst>
                                            <p:cond delay="0"/>
                                          </p:stCondLst>
                                        </p:cTn>
                                        <p:tgtEl>
                                          <p:spTgt spid="38"/>
                                        </p:tgtEl>
                                        <p:attrNameLst>
                                          <p:attrName>style.visibility</p:attrName>
                                        </p:attrNameLst>
                                      </p:cBhvr>
                                      <p:to>
                                        <p:strVal val="visible"/>
                                      </p:to>
                                    </p:set>
                                  </p:childTnLst>
                                </p:cTn>
                              </p:par>
                              <p:par>
                                <p:cTn id="29" presetID="53" presetClass="entr" presetSubtype="16"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 calcmode="lin" valueType="num">
                                      <p:cBhvr>
                                        <p:cTn id="31" dur="1000" fill="hold"/>
                                        <p:tgtEl>
                                          <p:spTgt spid="38"/>
                                        </p:tgtEl>
                                        <p:attrNameLst>
                                          <p:attrName>ppt_w</p:attrName>
                                        </p:attrNameLst>
                                      </p:cBhvr>
                                      <p:tavLst>
                                        <p:tav tm="0">
                                          <p:val>
                                            <p:fltVal val="0"/>
                                          </p:val>
                                        </p:tav>
                                        <p:tav tm="100000">
                                          <p:val>
                                            <p:strVal val="#ppt_w"/>
                                          </p:val>
                                        </p:tav>
                                      </p:tavLst>
                                    </p:anim>
                                    <p:anim calcmode="lin" valueType="num">
                                      <p:cBhvr>
                                        <p:cTn id="32" dur="1000" fill="hold"/>
                                        <p:tgtEl>
                                          <p:spTgt spid="38"/>
                                        </p:tgtEl>
                                        <p:attrNameLst>
                                          <p:attrName>ppt_h</p:attrName>
                                        </p:attrNameLst>
                                      </p:cBhvr>
                                      <p:tavLst>
                                        <p:tav tm="0">
                                          <p:val>
                                            <p:fltVal val="0"/>
                                          </p:val>
                                        </p:tav>
                                        <p:tav tm="100000">
                                          <p:val>
                                            <p:strVal val="#ppt_h"/>
                                          </p:val>
                                        </p:tav>
                                      </p:tavLst>
                                    </p:anim>
                                    <p:animEffect transition="in" filter="fade">
                                      <p:cBhvr>
                                        <p:cTn id="33" dur="1000"/>
                                        <p:tgtEl>
                                          <p:spTgt spid="38"/>
                                        </p:tgtEl>
                                      </p:cBhvr>
                                    </p:animEffect>
                                  </p:childTnLst>
                                </p:cTn>
                              </p:par>
                              <p:par>
                                <p:cTn id="34" presetID="64" presetClass="path" presetSubtype="0" fill="hold" nodeType="withEffect">
                                  <p:stCondLst>
                                    <p:cond delay="300"/>
                                  </p:stCondLst>
                                  <p:childTnLst>
                                    <p:animMotion origin="layout" path="M -5.55556E-7 -1.46123E-6 L 0.20451 0.58418 " pathEditMode="relative" rAng="0" ptsTypes="AA">
                                      <p:cBhvr>
                                        <p:cTn id="35" dur="1000" spd="-100000" fill="hold"/>
                                        <p:tgtEl>
                                          <p:spTgt spid="38"/>
                                        </p:tgtEl>
                                        <p:attrNameLst>
                                          <p:attrName>ppt_x</p:attrName>
                                          <p:attrName>ppt_y</p:attrName>
                                        </p:attrNameLst>
                                      </p:cBhvr>
                                      <p:rCtr x="10226" y="29194"/>
                                    </p:animMotion>
                                  </p:childTnLst>
                                </p:cTn>
                              </p:par>
                              <p:par>
                                <p:cTn id="36" presetID="1"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par>
                                <p:cTn id="38" presetID="53" presetClass="entr" presetSubtype="16"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1000" fill="hold"/>
                                        <p:tgtEl>
                                          <p:spTgt spid="41"/>
                                        </p:tgtEl>
                                        <p:attrNameLst>
                                          <p:attrName>ppt_w</p:attrName>
                                        </p:attrNameLst>
                                      </p:cBhvr>
                                      <p:tavLst>
                                        <p:tav tm="0">
                                          <p:val>
                                            <p:fltVal val="0"/>
                                          </p:val>
                                        </p:tav>
                                        <p:tav tm="100000">
                                          <p:val>
                                            <p:strVal val="#ppt_w"/>
                                          </p:val>
                                        </p:tav>
                                      </p:tavLst>
                                    </p:anim>
                                    <p:anim calcmode="lin" valueType="num">
                                      <p:cBhvr>
                                        <p:cTn id="41" dur="1000" fill="hold"/>
                                        <p:tgtEl>
                                          <p:spTgt spid="41"/>
                                        </p:tgtEl>
                                        <p:attrNameLst>
                                          <p:attrName>ppt_h</p:attrName>
                                        </p:attrNameLst>
                                      </p:cBhvr>
                                      <p:tavLst>
                                        <p:tav tm="0">
                                          <p:val>
                                            <p:fltVal val="0"/>
                                          </p:val>
                                        </p:tav>
                                        <p:tav tm="100000">
                                          <p:val>
                                            <p:strVal val="#ppt_h"/>
                                          </p:val>
                                        </p:tav>
                                      </p:tavLst>
                                    </p:anim>
                                    <p:animEffect transition="in" filter="fade">
                                      <p:cBhvr>
                                        <p:cTn id="42" dur="1000"/>
                                        <p:tgtEl>
                                          <p:spTgt spid="41"/>
                                        </p:tgtEl>
                                      </p:cBhvr>
                                    </p:animEffect>
                                  </p:childTnLst>
                                </p:cTn>
                              </p:par>
                              <p:par>
                                <p:cTn id="43" presetID="64" presetClass="path" presetSubtype="0" fill="hold" nodeType="withEffect">
                                  <p:stCondLst>
                                    <p:cond delay="0"/>
                                  </p:stCondLst>
                                  <p:childTnLst>
                                    <p:animMotion origin="layout" path="M -5.55556E-7 -3.28699E-6 L -0.52465 -0.50942 " pathEditMode="relative" rAng="0" ptsTypes="AA">
                                      <p:cBhvr>
                                        <p:cTn id="44" dur="1000" spd="-100000" fill="hold"/>
                                        <p:tgtEl>
                                          <p:spTgt spid="41"/>
                                        </p:tgtEl>
                                        <p:attrNameLst>
                                          <p:attrName>ppt_x</p:attrName>
                                          <p:attrName>ppt_y</p:attrName>
                                        </p:attrNameLst>
                                      </p:cBhvr>
                                      <p:rCtr x="-26233" y="-25487"/>
                                    </p:animMotion>
                                  </p:childTnLst>
                                </p:cTn>
                              </p:par>
                              <p:par>
                                <p:cTn id="45" presetID="1" presetClass="entr" presetSubtype="0" fill="hold" grpId="0" nodeType="withEffect">
                                  <p:stCondLst>
                                    <p:cond delay="200"/>
                                  </p:stCondLst>
                                  <p:childTnLst>
                                    <p:set>
                                      <p:cBhvr>
                                        <p:cTn id="46" dur="1" fill="hold">
                                          <p:stCondLst>
                                            <p:cond delay="0"/>
                                          </p:stCondLst>
                                        </p:cTn>
                                        <p:tgtEl>
                                          <p:spTgt spid="44"/>
                                        </p:tgtEl>
                                        <p:attrNameLst>
                                          <p:attrName>style.visibility</p:attrName>
                                        </p:attrNameLst>
                                      </p:cBhvr>
                                      <p:to>
                                        <p:strVal val="visible"/>
                                      </p:to>
                                    </p:set>
                                  </p:childTnLst>
                                </p:cTn>
                              </p:par>
                              <p:par>
                                <p:cTn id="47" presetID="53" presetClass="entr" presetSubtype="16" fill="hold" grpId="1" nodeType="withEffect">
                                  <p:stCondLst>
                                    <p:cond delay="200"/>
                                  </p:stCondLst>
                                  <p:childTnLst>
                                    <p:set>
                                      <p:cBhvr>
                                        <p:cTn id="48" dur="1" fill="hold">
                                          <p:stCondLst>
                                            <p:cond delay="0"/>
                                          </p:stCondLst>
                                        </p:cTn>
                                        <p:tgtEl>
                                          <p:spTgt spid="44"/>
                                        </p:tgtEl>
                                        <p:attrNameLst>
                                          <p:attrName>style.visibility</p:attrName>
                                        </p:attrNameLst>
                                      </p:cBhvr>
                                      <p:to>
                                        <p:strVal val="visible"/>
                                      </p:to>
                                    </p:set>
                                    <p:anim calcmode="lin" valueType="num">
                                      <p:cBhvr>
                                        <p:cTn id="49" dur="1000" fill="hold"/>
                                        <p:tgtEl>
                                          <p:spTgt spid="44"/>
                                        </p:tgtEl>
                                        <p:attrNameLst>
                                          <p:attrName>ppt_w</p:attrName>
                                        </p:attrNameLst>
                                      </p:cBhvr>
                                      <p:tavLst>
                                        <p:tav tm="0">
                                          <p:val>
                                            <p:fltVal val="0"/>
                                          </p:val>
                                        </p:tav>
                                        <p:tav tm="100000">
                                          <p:val>
                                            <p:strVal val="#ppt_w"/>
                                          </p:val>
                                        </p:tav>
                                      </p:tavLst>
                                    </p:anim>
                                    <p:anim calcmode="lin" valueType="num">
                                      <p:cBhvr>
                                        <p:cTn id="50" dur="1000" fill="hold"/>
                                        <p:tgtEl>
                                          <p:spTgt spid="44"/>
                                        </p:tgtEl>
                                        <p:attrNameLst>
                                          <p:attrName>ppt_h</p:attrName>
                                        </p:attrNameLst>
                                      </p:cBhvr>
                                      <p:tavLst>
                                        <p:tav tm="0">
                                          <p:val>
                                            <p:fltVal val="0"/>
                                          </p:val>
                                        </p:tav>
                                        <p:tav tm="100000">
                                          <p:val>
                                            <p:strVal val="#ppt_h"/>
                                          </p:val>
                                        </p:tav>
                                      </p:tavLst>
                                    </p:anim>
                                    <p:animEffect transition="in" filter="fade">
                                      <p:cBhvr>
                                        <p:cTn id="51" dur="1000"/>
                                        <p:tgtEl>
                                          <p:spTgt spid="44"/>
                                        </p:tgtEl>
                                      </p:cBhvr>
                                    </p:animEffect>
                                  </p:childTnLst>
                                </p:cTn>
                              </p:par>
                              <p:par>
                                <p:cTn id="52" presetID="64" presetClass="path" presetSubtype="0" fill="hold" grpId="2" nodeType="withEffect">
                                  <p:stCondLst>
                                    <p:cond delay="200"/>
                                  </p:stCondLst>
                                  <p:childTnLst>
                                    <p:animMotion origin="layout" path="M 4.16667E-6 8.64198E-7 L 0.31701 -0.56759 " pathEditMode="relative" rAng="0" ptsTypes="AA">
                                      <p:cBhvr>
                                        <p:cTn id="53" dur="1000" spd="-100000" fill="hold"/>
                                        <p:tgtEl>
                                          <p:spTgt spid="44"/>
                                        </p:tgtEl>
                                        <p:attrNameLst>
                                          <p:attrName>ppt_x</p:attrName>
                                          <p:attrName>ppt_y</p:attrName>
                                        </p:attrNameLst>
                                      </p:cBhvr>
                                      <p:rCtr x="15851" y="-28395"/>
                                    </p:animMotion>
                                  </p:childTnLst>
                                </p:cTn>
                              </p:par>
                              <p:par>
                                <p:cTn id="54" presetID="1" presetClass="entr" presetSubtype="0" fill="hold" grpId="0" nodeType="withEffect">
                                  <p:stCondLst>
                                    <p:cond delay="400"/>
                                  </p:stCondLst>
                                  <p:childTnLst>
                                    <p:set>
                                      <p:cBhvr>
                                        <p:cTn id="55" dur="1" fill="hold">
                                          <p:stCondLst>
                                            <p:cond delay="0"/>
                                          </p:stCondLst>
                                        </p:cTn>
                                        <p:tgtEl>
                                          <p:spTgt spid="53"/>
                                        </p:tgtEl>
                                        <p:attrNameLst>
                                          <p:attrName>style.visibility</p:attrName>
                                        </p:attrNameLst>
                                      </p:cBhvr>
                                      <p:to>
                                        <p:strVal val="visible"/>
                                      </p:to>
                                    </p:set>
                                  </p:childTnLst>
                                </p:cTn>
                              </p:par>
                              <p:par>
                                <p:cTn id="56" presetID="53" presetClass="entr" presetSubtype="16" fill="hold" grpId="1" nodeType="withEffect">
                                  <p:stCondLst>
                                    <p:cond delay="400"/>
                                  </p:stCondLst>
                                  <p:childTnLst>
                                    <p:set>
                                      <p:cBhvr>
                                        <p:cTn id="57" dur="1" fill="hold">
                                          <p:stCondLst>
                                            <p:cond delay="0"/>
                                          </p:stCondLst>
                                        </p:cTn>
                                        <p:tgtEl>
                                          <p:spTgt spid="53"/>
                                        </p:tgtEl>
                                        <p:attrNameLst>
                                          <p:attrName>style.visibility</p:attrName>
                                        </p:attrNameLst>
                                      </p:cBhvr>
                                      <p:to>
                                        <p:strVal val="visible"/>
                                      </p:to>
                                    </p:set>
                                    <p:anim calcmode="lin" valueType="num">
                                      <p:cBhvr>
                                        <p:cTn id="58" dur="1000" fill="hold"/>
                                        <p:tgtEl>
                                          <p:spTgt spid="53"/>
                                        </p:tgtEl>
                                        <p:attrNameLst>
                                          <p:attrName>ppt_w</p:attrName>
                                        </p:attrNameLst>
                                      </p:cBhvr>
                                      <p:tavLst>
                                        <p:tav tm="0">
                                          <p:val>
                                            <p:fltVal val="0"/>
                                          </p:val>
                                        </p:tav>
                                        <p:tav tm="100000">
                                          <p:val>
                                            <p:strVal val="#ppt_w"/>
                                          </p:val>
                                        </p:tav>
                                      </p:tavLst>
                                    </p:anim>
                                    <p:anim calcmode="lin" valueType="num">
                                      <p:cBhvr>
                                        <p:cTn id="59" dur="1000" fill="hold"/>
                                        <p:tgtEl>
                                          <p:spTgt spid="53"/>
                                        </p:tgtEl>
                                        <p:attrNameLst>
                                          <p:attrName>ppt_h</p:attrName>
                                        </p:attrNameLst>
                                      </p:cBhvr>
                                      <p:tavLst>
                                        <p:tav tm="0">
                                          <p:val>
                                            <p:fltVal val="0"/>
                                          </p:val>
                                        </p:tav>
                                        <p:tav tm="100000">
                                          <p:val>
                                            <p:strVal val="#ppt_h"/>
                                          </p:val>
                                        </p:tav>
                                      </p:tavLst>
                                    </p:anim>
                                    <p:animEffect transition="in" filter="fade">
                                      <p:cBhvr>
                                        <p:cTn id="60" dur="1000"/>
                                        <p:tgtEl>
                                          <p:spTgt spid="53"/>
                                        </p:tgtEl>
                                      </p:cBhvr>
                                    </p:animEffect>
                                  </p:childTnLst>
                                </p:cTn>
                              </p:par>
                              <p:par>
                                <p:cTn id="61" presetID="64" presetClass="path" presetSubtype="0" fill="hold" grpId="2" nodeType="withEffect">
                                  <p:stCondLst>
                                    <p:cond delay="400"/>
                                  </p:stCondLst>
                                  <p:childTnLst>
                                    <p:animMotion origin="layout" path="M 5E-6 2.09762E-6 L -0.18855 -1.11369 " pathEditMode="relative" rAng="0" ptsTypes="AA">
                                      <p:cBhvr>
                                        <p:cTn id="62" dur="1000" spd="-100000" fill="hold"/>
                                        <p:tgtEl>
                                          <p:spTgt spid="53"/>
                                        </p:tgtEl>
                                        <p:attrNameLst>
                                          <p:attrName>ppt_x</p:attrName>
                                          <p:attrName>ppt_y</p:attrName>
                                        </p:attrNameLst>
                                      </p:cBhvr>
                                      <p:rCtr x="-9427" y="-55700"/>
                                    </p:animMotion>
                                  </p:childTnLst>
                                </p:cTn>
                              </p:par>
                              <p:par>
                                <p:cTn id="63" presetID="1" presetClass="entr" presetSubtype="0" fill="hold" grpId="0" nodeType="withEffect">
                                  <p:stCondLst>
                                    <p:cond delay="200"/>
                                  </p:stCondLst>
                                  <p:childTnLst>
                                    <p:set>
                                      <p:cBhvr>
                                        <p:cTn id="64" dur="1" fill="hold">
                                          <p:stCondLst>
                                            <p:cond delay="0"/>
                                          </p:stCondLst>
                                        </p:cTn>
                                        <p:tgtEl>
                                          <p:spTgt spid="46"/>
                                        </p:tgtEl>
                                        <p:attrNameLst>
                                          <p:attrName>style.visibility</p:attrName>
                                        </p:attrNameLst>
                                      </p:cBhvr>
                                      <p:to>
                                        <p:strVal val="visible"/>
                                      </p:to>
                                    </p:set>
                                  </p:childTnLst>
                                </p:cTn>
                              </p:par>
                              <p:par>
                                <p:cTn id="65" presetID="53" presetClass="entr" presetSubtype="16" fill="hold" grpId="1" nodeType="withEffect">
                                  <p:stCondLst>
                                    <p:cond delay="200"/>
                                  </p:stCondLst>
                                  <p:childTnLst>
                                    <p:set>
                                      <p:cBhvr>
                                        <p:cTn id="66" dur="1" fill="hold">
                                          <p:stCondLst>
                                            <p:cond delay="0"/>
                                          </p:stCondLst>
                                        </p:cTn>
                                        <p:tgtEl>
                                          <p:spTgt spid="46"/>
                                        </p:tgtEl>
                                        <p:attrNameLst>
                                          <p:attrName>style.visibility</p:attrName>
                                        </p:attrNameLst>
                                      </p:cBhvr>
                                      <p:to>
                                        <p:strVal val="visible"/>
                                      </p:to>
                                    </p:set>
                                    <p:anim calcmode="lin" valueType="num">
                                      <p:cBhvr>
                                        <p:cTn id="67" dur="1000" fill="hold"/>
                                        <p:tgtEl>
                                          <p:spTgt spid="46"/>
                                        </p:tgtEl>
                                        <p:attrNameLst>
                                          <p:attrName>ppt_w</p:attrName>
                                        </p:attrNameLst>
                                      </p:cBhvr>
                                      <p:tavLst>
                                        <p:tav tm="0">
                                          <p:val>
                                            <p:fltVal val="0"/>
                                          </p:val>
                                        </p:tav>
                                        <p:tav tm="100000">
                                          <p:val>
                                            <p:strVal val="#ppt_w"/>
                                          </p:val>
                                        </p:tav>
                                      </p:tavLst>
                                    </p:anim>
                                    <p:anim calcmode="lin" valueType="num">
                                      <p:cBhvr>
                                        <p:cTn id="68" dur="1000" fill="hold"/>
                                        <p:tgtEl>
                                          <p:spTgt spid="46"/>
                                        </p:tgtEl>
                                        <p:attrNameLst>
                                          <p:attrName>ppt_h</p:attrName>
                                        </p:attrNameLst>
                                      </p:cBhvr>
                                      <p:tavLst>
                                        <p:tav tm="0">
                                          <p:val>
                                            <p:fltVal val="0"/>
                                          </p:val>
                                        </p:tav>
                                        <p:tav tm="100000">
                                          <p:val>
                                            <p:strVal val="#ppt_h"/>
                                          </p:val>
                                        </p:tav>
                                      </p:tavLst>
                                    </p:anim>
                                    <p:animEffect transition="in" filter="fade">
                                      <p:cBhvr>
                                        <p:cTn id="69" dur="1000"/>
                                        <p:tgtEl>
                                          <p:spTgt spid="46"/>
                                        </p:tgtEl>
                                      </p:cBhvr>
                                    </p:animEffect>
                                  </p:childTnLst>
                                </p:cTn>
                              </p:par>
                              <p:par>
                                <p:cTn id="70" presetID="64" presetClass="path" presetSubtype="0" fill="hold" grpId="2" nodeType="withEffect">
                                  <p:stCondLst>
                                    <p:cond delay="200"/>
                                  </p:stCondLst>
                                  <p:childTnLst>
                                    <p:animMotion origin="layout" path="M -1.11111E-6 4.44444E-6 L 0.12309 0.575 " pathEditMode="relative" rAng="0" ptsTypes="AA">
                                      <p:cBhvr>
                                        <p:cTn id="71" dur="1000" spd="-100000" fill="hold"/>
                                        <p:tgtEl>
                                          <p:spTgt spid="46"/>
                                        </p:tgtEl>
                                        <p:attrNameLst>
                                          <p:attrName>ppt_x</p:attrName>
                                          <p:attrName>ppt_y</p:attrName>
                                        </p:attrNameLst>
                                      </p:cBhvr>
                                      <p:rCtr x="6146" y="28735"/>
                                    </p:animMotion>
                                  </p:childTnLst>
                                </p:cTn>
                              </p:par>
                              <p:par>
                                <p:cTn id="72" presetID="1" presetClass="entr" presetSubtype="0" fill="hold" nodeType="withEffect">
                                  <p:stCondLst>
                                    <p:cond delay="400"/>
                                  </p:stCondLst>
                                  <p:childTnLst>
                                    <p:set>
                                      <p:cBhvr>
                                        <p:cTn id="73" dur="1" fill="hold">
                                          <p:stCondLst>
                                            <p:cond delay="0"/>
                                          </p:stCondLst>
                                        </p:cTn>
                                        <p:tgtEl>
                                          <p:spTgt spid="47"/>
                                        </p:tgtEl>
                                        <p:attrNameLst>
                                          <p:attrName>style.visibility</p:attrName>
                                        </p:attrNameLst>
                                      </p:cBhvr>
                                      <p:to>
                                        <p:strVal val="visible"/>
                                      </p:to>
                                    </p:set>
                                  </p:childTnLst>
                                </p:cTn>
                              </p:par>
                              <p:par>
                                <p:cTn id="74" presetID="53" presetClass="entr" presetSubtype="16" fill="hold" nodeType="withEffect">
                                  <p:stCondLst>
                                    <p:cond delay="400"/>
                                  </p:stCondLst>
                                  <p:childTnLst>
                                    <p:set>
                                      <p:cBhvr>
                                        <p:cTn id="75" dur="1" fill="hold">
                                          <p:stCondLst>
                                            <p:cond delay="0"/>
                                          </p:stCondLst>
                                        </p:cTn>
                                        <p:tgtEl>
                                          <p:spTgt spid="47"/>
                                        </p:tgtEl>
                                        <p:attrNameLst>
                                          <p:attrName>style.visibility</p:attrName>
                                        </p:attrNameLst>
                                      </p:cBhvr>
                                      <p:to>
                                        <p:strVal val="visible"/>
                                      </p:to>
                                    </p:set>
                                    <p:anim calcmode="lin" valueType="num">
                                      <p:cBhvr>
                                        <p:cTn id="76" dur="1000" fill="hold"/>
                                        <p:tgtEl>
                                          <p:spTgt spid="47"/>
                                        </p:tgtEl>
                                        <p:attrNameLst>
                                          <p:attrName>ppt_w</p:attrName>
                                        </p:attrNameLst>
                                      </p:cBhvr>
                                      <p:tavLst>
                                        <p:tav tm="0">
                                          <p:val>
                                            <p:fltVal val="0"/>
                                          </p:val>
                                        </p:tav>
                                        <p:tav tm="100000">
                                          <p:val>
                                            <p:strVal val="#ppt_w"/>
                                          </p:val>
                                        </p:tav>
                                      </p:tavLst>
                                    </p:anim>
                                    <p:anim calcmode="lin" valueType="num">
                                      <p:cBhvr>
                                        <p:cTn id="77" dur="1000" fill="hold"/>
                                        <p:tgtEl>
                                          <p:spTgt spid="47"/>
                                        </p:tgtEl>
                                        <p:attrNameLst>
                                          <p:attrName>ppt_h</p:attrName>
                                        </p:attrNameLst>
                                      </p:cBhvr>
                                      <p:tavLst>
                                        <p:tav tm="0">
                                          <p:val>
                                            <p:fltVal val="0"/>
                                          </p:val>
                                        </p:tav>
                                        <p:tav tm="100000">
                                          <p:val>
                                            <p:strVal val="#ppt_h"/>
                                          </p:val>
                                        </p:tav>
                                      </p:tavLst>
                                    </p:anim>
                                    <p:animEffect transition="in" filter="fade">
                                      <p:cBhvr>
                                        <p:cTn id="78" dur="1000"/>
                                        <p:tgtEl>
                                          <p:spTgt spid="47"/>
                                        </p:tgtEl>
                                      </p:cBhvr>
                                    </p:animEffect>
                                  </p:childTnLst>
                                </p:cTn>
                              </p:par>
                              <p:par>
                                <p:cTn id="79" presetID="64" presetClass="path" presetSubtype="0" fill="hold" nodeType="withEffect">
                                  <p:stCondLst>
                                    <p:cond delay="400"/>
                                  </p:stCondLst>
                                  <p:childTnLst>
                                    <p:animMotion origin="layout" path="M 1.38889E-6 3.41057E-6 L -0.71736 -0.40563 " pathEditMode="relative" rAng="0" ptsTypes="AA">
                                      <p:cBhvr>
                                        <p:cTn id="80" dur="1000" spd="-100000" fill="hold"/>
                                        <p:tgtEl>
                                          <p:spTgt spid="47"/>
                                        </p:tgtEl>
                                        <p:attrNameLst>
                                          <p:attrName>ppt_x</p:attrName>
                                          <p:attrName>ppt_y</p:attrName>
                                        </p:attrNameLst>
                                      </p:cBhvr>
                                      <p:rCtr x="-35868" y="-20297"/>
                                    </p:animMotion>
                                  </p:childTnLst>
                                </p:cTn>
                              </p:par>
                              <p:par>
                                <p:cTn id="81" presetID="1" presetClass="entr" presetSubtype="0" fill="hold" nodeType="withEffect">
                                  <p:stCondLst>
                                    <p:cond delay="300"/>
                                  </p:stCondLst>
                                  <p:childTnLst>
                                    <p:set>
                                      <p:cBhvr>
                                        <p:cTn id="82" dur="1" fill="hold">
                                          <p:stCondLst>
                                            <p:cond delay="0"/>
                                          </p:stCondLst>
                                        </p:cTn>
                                        <p:tgtEl>
                                          <p:spTgt spid="50"/>
                                        </p:tgtEl>
                                        <p:attrNameLst>
                                          <p:attrName>style.visibility</p:attrName>
                                        </p:attrNameLst>
                                      </p:cBhvr>
                                      <p:to>
                                        <p:strVal val="visible"/>
                                      </p:to>
                                    </p:set>
                                  </p:childTnLst>
                                </p:cTn>
                              </p:par>
                              <p:par>
                                <p:cTn id="83" presetID="53" presetClass="entr" presetSubtype="16" fill="hold" nodeType="withEffect">
                                  <p:stCondLst>
                                    <p:cond delay="300"/>
                                  </p:stCondLst>
                                  <p:childTnLst>
                                    <p:set>
                                      <p:cBhvr>
                                        <p:cTn id="84" dur="1" fill="hold">
                                          <p:stCondLst>
                                            <p:cond delay="0"/>
                                          </p:stCondLst>
                                        </p:cTn>
                                        <p:tgtEl>
                                          <p:spTgt spid="50"/>
                                        </p:tgtEl>
                                        <p:attrNameLst>
                                          <p:attrName>style.visibility</p:attrName>
                                        </p:attrNameLst>
                                      </p:cBhvr>
                                      <p:to>
                                        <p:strVal val="visible"/>
                                      </p:to>
                                    </p:set>
                                    <p:anim calcmode="lin" valueType="num">
                                      <p:cBhvr>
                                        <p:cTn id="85" dur="1000" fill="hold"/>
                                        <p:tgtEl>
                                          <p:spTgt spid="50"/>
                                        </p:tgtEl>
                                        <p:attrNameLst>
                                          <p:attrName>ppt_w</p:attrName>
                                        </p:attrNameLst>
                                      </p:cBhvr>
                                      <p:tavLst>
                                        <p:tav tm="0">
                                          <p:val>
                                            <p:fltVal val="0"/>
                                          </p:val>
                                        </p:tav>
                                        <p:tav tm="100000">
                                          <p:val>
                                            <p:strVal val="#ppt_w"/>
                                          </p:val>
                                        </p:tav>
                                      </p:tavLst>
                                    </p:anim>
                                    <p:anim calcmode="lin" valueType="num">
                                      <p:cBhvr>
                                        <p:cTn id="86" dur="1000" fill="hold"/>
                                        <p:tgtEl>
                                          <p:spTgt spid="50"/>
                                        </p:tgtEl>
                                        <p:attrNameLst>
                                          <p:attrName>ppt_h</p:attrName>
                                        </p:attrNameLst>
                                      </p:cBhvr>
                                      <p:tavLst>
                                        <p:tav tm="0">
                                          <p:val>
                                            <p:fltVal val="0"/>
                                          </p:val>
                                        </p:tav>
                                        <p:tav tm="100000">
                                          <p:val>
                                            <p:strVal val="#ppt_h"/>
                                          </p:val>
                                        </p:tav>
                                      </p:tavLst>
                                    </p:anim>
                                    <p:animEffect transition="in" filter="fade">
                                      <p:cBhvr>
                                        <p:cTn id="87" dur="1000"/>
                                        <p:tgtEl>
                                          <p:spTgt spid="50"/>
                                        </p:tgtEl>
                                      </p:cBhvr>
                                    </p:animEffect>
                                  </p:childTnLst>
                                </p:cTn>
                              </p:par>
                              <p:par>
                                <p:cTn id="88" presetID="64" presetClass="path" presetSubtype="0" fill="hold" nodeType="withEffect">
                                  <p:stCondLst>
                                    <p:cond delay="300"/>
                                  </p:stCondLst>
                                  <p:childTnLst>
                                    <p:animMotion origin="layout" path="M -8.33333E-7 3.20988E-6 L 1.0349 -0.87346 " pathEditMode="relative" rAng="0" ptsTypes="AA">
                                      <p:cBhvr>
                                        <p:cTn id="89" dur="1000" spd="-100000" fill="hold"/>
                                        <p:tgtEl>
                                          <p:spTgt spid="50"/>
                                        </p:tgtEl>
                                        <p:attrNameLst>
                                          <p:attrName>ppt_x</p:attrName>
                                          <p:attrName>ppt_y</p:attrName>
                                        </p:attrNameLst>
                                      </p:cBhvr>
                                      <p:rCtr x="51736" y="-43673"/>
                                    </p:animMotion>
                                  </p:childTnLst>
                                </p:cTn>
                              </p:par>
                              <p:par>
                                <p:cTn id="90" presetID="1" presetClass="entr" presetSubtype="0" fill="hold" nodeType="withEffect">
                                  <p:stCondLst>
                                    <p:cond delay="200"/>
                                  </p:stCondLst>
                                  <p:childTnLst>
                                    <p:set>
                                      <p:cBhvr>
                                        <p:cTn id="91" dur="1" fill="hold">
                                          <p:stCondLst>
                                            <p:cond delay="0"/>
                                          </p:stCondLst>
                                        </p:cTn>
                                        <p:tgtEl>
                                          <p:spTgt spid="54"/>
                                        </p:tgtEl>
                                        <p:attrNameLst>
                                          <p:attrName>style.visibility</p:attrName>
                                        </p:attrNameLst>
                                      </p:cBhvr>
                                      <p:to>
                                        <p:strVal val="visible"/>
                                      </p:to>
                                    </p:set>
                                  </p:childTnLst>
                                </p:cTn>
                              </p:par>
                              <p:par>
                                <p:cTn id="92" presetID="53" presetClass="entr" presetSubtype="16" fill="hold" nodeType="withEffect">
                                  <p:stCondLst>
                                    <p:cond delay="200"/>
                                  </p:stCondLst>
                                  <p:childTnLst>
                                    <p:set>
                                      <p:cBhvr>
                                        <p:cTn id="93" dur="1" fill="hold">
                                          <p:stCondLst>
                                            <p:cond delay="0"/>
                                          </p:stCondLst>
                                        </p:cTn>
                                        <p:tgtEl>
                                          <p:spTgt spid="54"/>
                                        </p:tgtEl>
                                        <p:attrNameLst>
                                          <p:attrName>style.visibility</p:attrName>
                                        </p:attrNameLst>
                                      </p:cBhvr>
                                      <p:to>
                                        <p:strVal val="visible"/>
                                      </p:to>
                                    </p:set>
                                    <p:anim calcmode="lin" valueType="num">
                                      <p:cBhvr>
                                        <p:cTn id="94" dur="1000" fill="hold"/>
                                        <p:tgtEl>
                                          <p:spTgt spid="54"/>
                                        </p:tgtEl>
                                        <p:attrNameLst>
                                          <p:attrName>ppt_w</p:attrName>
                                        </p:attrNameLst>
                                      </p:cBhvr>
                                      <p:tavLst>
                                        <p:tav tm="0">
                                          <p:val>
                                            <p:fltVal val="0"/>
                                          </p:val>
                                        </p:tav>
                                        <p:tav tm="100000">
                                          <p:val>
                                            <p:strVal val="#ppt_w"/>
                                          </p:val>
                                        </p:tav>
                                      </p:tavLst>
                                    </p:anim>
                                    <p:anim calcmode="lin" valueType="num">
                                      <p:cBhvr>
                                        <p:cTn id="95" dur="1000" fill="hold"/>
                                        <p:tgtEl>
                                          <p:spTgt spid="54"/>
                                        </p:tgtEl>
                                        <p:attrNameLst>
                                          <p:attrName>ppt_h</p:attrName>
                                        </p:attrNameLst>
                                      </p:cBhvr>
                                      <p:tavLst>
                                        <p:tav tm="0">
                                          <p:val>
                                            <p:fltVal val="0"/>
                                          </p:val>
                                        </p:tav>
                                        <p:tav tm="100000">
                                          <p:val>
                                            <p:strVal val="#ppt_h"/>
                                          </p:val>
                                        </p:tav>
                                      </p:tavLst>
                                    </p:anim>
                                    <p:animEffect transition="in" filter="fade">
                                      <p:cBhvr>
                                        <p:cTn id="96" dur="1000"/>
                                        <p:tgtEl>
                                          <p:spTgt spid="54"/>
                                        </p:tgtEl>
                                      </p:cBhvr>
                                    </p:animEffect>
                                  </p:childTnLst>
                                </p:cTn>
                              </p:par>
                              <p:par>
                                <p:cTn id="97" presetID="64" presetClass="path" presetSubtype="0" fill="hold" nodeType="withEffect">
                                  <p:stCondLst>
                                    <p:cond delay="200"/>
                                  </p:stCondLst>
                                  <p:childTnLst>
                                    <p:animMotion origin="layout" path="M 3.05556E-6 3.44146E-6 L -0.64115 -0.94965 " pathEditMode="relative" rAng="0" ptsTypes="AA">
                                      <p:cBhvr>
                                        <p:cTn id="98" dur="1000" spd="-100000" fill="hold"/>
                                        <p:tgtEl>
                                          <p:spTgt spid="54"/>
                                        </p:tgtEl>
                                        <p:attrNameLst>
                                          <p:attrName>ppt_x</p:attrName>
                                          <p:attrName>ppt_y</p:attrName>
                                        </p:attrNameLst>
                                      </p:cBhvr>
                                      <p:rCtr x="-32066" y="-47482"/>
                                    </p:animMotion>
                                  </p:childTnLst>
                                </p:cTn>
                              </p:par>
                              <p:par>
                                <p:cTn id="99" presetID="1" presetClass="entr" presetSubtype="0" fill="hold" grpId="0" nodeType="withEffect">
                                  <p:stCondLst>
                                    <p:cond delay="200"/>
                                  </p:stCondLst>
                                  <p:childTnLst>
                                    <p:set>
                                      <p:cBhvr>
                                        <p:cTn id="100" dur="1" fill="hold">
                                          <p:stCondLst>
                                            <p:cond delay="0"/>
                                          </p:stCondLst>
                                        </p:cTn>
                                        <p:tgtEl>
                                          <p:spTgt spid="57"/>
                                        </p:tgtEl>
                                        <p:attrNameLst>
                                          <p:attrName>style.visibility</p:attrName>
                                        </p:attrNameLst>
                                      </p:cBhvr>
                                      <p:to>
                                        <p:strVal val="visible"/>
                                      </p:to>
                                    </p:set>
                                  </p:childTnLst>
                                </p:cTn>
                              </p:par>
                              <p:par>
                                <p:cTn id="101" presetID="53" presetClass="entr" presetSubtype="16" fill="hold" grpId="1" nodeType="withEffect">
                                  <p:stCondLst>
                                    <p:cond delay="200"/>
                                  </p:stCondLst>
                                  <p:childTnLst>
                                    <p:set>
                                      <p:cBhvr>
                                        <p:cTn id="102" dur="1" fill="hold">
                                          <p:stCondLst>
                                            <p:cond delay="0"/>
                                          </p:stCondLst>
                                        </p:cTn>
                                        <p:tgtEl>
                                          <p:spTgt spid="57"/>
                                        </p:tgtEl>
                                        <p:attrNameLst>
                                          <p:attrName>style.visibility</p:attrName>
                                        </p:attrNameLst>
                                      </p:cBhvr>
                                      <p:to>
                                        <p:strVal val="visible"/>
                                      </p:to>
                                    </p:set>
                                    <p:anim calcmode="lin" valueType="num">
                                      <p:cBhvr>
                                        <p:cTn id="103" dur="1000" fill="hold"/>
                                        <p:tgtEl>
                                          <p:spTgt spid="57"/>
                                        </p:tgtEl>
                                        <p:attrNameLst>
                                          <p:attrName>ppt_w</p:attrName>
                                        </p:attrNameLst>
                                      </p:cBhvr>
                                      <p:tavLst>
                                        <p:tav tm="0">
                                          <p:val>
                                            <p:fltVal val="0"/>
                                          </p:val>
                                        </p:tav>
                                        <p:tav tm="100000">
                                          <p:val>
                                            <p:strVal val="#ppt_w"/>
                                          </p:val>
                                        </p:tav>
                                      </p:tavLst>
                                    </p:anim>
                                    <p:anim calcmode="lin" valueType="num">
                                      <p:cBhvr>
                                        <p:cTn id="104" dur="1000" fill="hold"/>
                                        <p:tgtEl>
                                          <p:spTgt spid="57"/>
                                        </p:tgtEl>
                                        <p:attrNameLst>
                                          <p:attrName>ppt_h</p:attrName>
                                        </p:attrNameLst>
                                      </p:cBhvr>
                                      <p:tavLst>
                                        <p:tav tm="0">
                                          <p:val>
                                            <p:fltVal val="0"/>
                                          </p:val>
                                        </p:tav>
                                        <p:tav tm="100000">
                                          <p:val>
                                            <p:strVal val="#ppt_h"/>
                                          </p:val>
                                        </p:tav>
                                      </p:tavLst>
                                    </p:anim>
                                    <p:animEffect transition="in" filter="fade">
                                      <p:cBhvr>
                                        <p:cTn id="105" dur="1000"/>
                                        <p:tgtEl>
                                          <p:spTgt spid="57"/>
                                        </p:tgtEl>
                                      </p:cBhvr>
                                    </p:animEffect>
                                  </p:childTnLst>
                                </p:cTn>
                              </p:par>
                              <p:par>
                                <p:cTn id="106" presetID="64" presetClass="path" presetSubtype="0" fill="hold" grpId="2" nodeType="withEffect">
                                  <p:stCondLst>
                                    <p:cond delay="200"/>
                                  </p:stCondLst>
                                  <p:childTnLst>
                                    <p:animMotion origin="layout" path="M 4.44444E-6 4.5679E-6 L 0.45434 0.4966 " pathEditMode="relative" rAng="0" ptsTypes="AA">
                                      <p:cBhvr>
                                        <p:cTn id="107" dur="1000" spd="-100000" fill="hold"/>
                                        <p:tgtEl>
                                          <p:spTgt spid="57"/>
                                        </p:tgtEl>
                                        <p:attrNameLst>
                                          <p:attrName>ppt_x</p:attrName>
                                          <p:attrName>ppt_y</p:attrName>
                                        </p:attrNameLst>
                                      </p:cBhvr>
                                      <p:rCtr x="22708" y="24815"/>
                                    </p:animMotion>
                                  </p:childTnLst>
                                </p:cTn>
                              </p:par>
                              <p:par>
                                <p:cTn id="108" presetID="1" presetClass="entr" presetSubtype="0" fill="hold" grpId="0" nodeType="withEffect">
                                  <p:stCondLst>
                                    <p:cond delay="200"/>
                                  </p:stCondLst>
                                  <p:childTnLst>
                                    <p:set>
                                      <p:cBhvr>
                                        <p:cTn id="109" dur="1" fill="hold">
                                          <p:stCondLst>
                                            <p:cond delay="0"/>
                                          </p:stCondLst>
                                        </p:cTn>
                                        <p:tgtEl>
                                          <p:spTgt spid="60"/>
                                        </p:tgtEl>
                                        <p:attrNameLst>
                                          <p:attrName>style.visibility</p:attrName>
                                        </p:attrNameLst>
                                      </p:cBhvr>
                                      <p:to>
                                        <p:strVal val="visible"/>
                                      </p:to>
                                    </p:set>
                                  </p:childTnLst>
                                </p:cTn>
                              </p:par>
                              <p:par>
                                <p:cTn id="110" presetID="53" presetClass="entr" presetSubtype="16" fill="hold" grpId="1" nodeType="withEffect">
                                  <p:stCondLst>
                                    <p:cond delay="200"/>
                                  </p:stCondLst>
                                  <p:childTnLst>
                                    <p:set>
                                      <p:cBhvr>
                                        <p:cTn id="111" dur="1" fill="hold">
                                          <p:stCondLst>
                                            <p:cond delay="0"/>
                                          </p:stCondLst>
                                        </p:cTn>
                                        <p:tgtEl>
                                          <p:spTgt spid="60"/>
                                        </p:tgtEl>
                                        <p:attrNameLst>
                                          <p:attrName>style.visibility</p:attrName>
                                        </p:attrNameLst>
                                      </p:cBhvr>
                                      <p:to>
                                        <p:strVal val="visible"/>
                                      </p:to>
                                    </p:set>
                                    <p:anim calcmode="lin" valueType="num">
                                      <p:cBhvr>
                                        <p:cTn id="112" dur="1000" fill="hold"/>
                                        <p:tgtEl>
                                          <p:spTgt spid="60"/>
                                        </p:tgtEl>
                                        <p:attrNameLst>
                                          <p:attrName>ppt_w</p:attrName>
                                        </p:attrNameLst>
                                      </p:cBhvr>
                                      <p:tavLst>
                                        <p:tav tm="0">
                                          <p:val>
                                            <p:fltVal val="0"/>
                                          </p:val>
                                        </p:tav>
                                        <p:tav tm="100000">
                                          <p:val>
                                            <p:strVal val="#ppt_w"/>
                                          </p:val>
                                        </p:tav>
                                      </p:tavLst>
                                    </p:anim>
                                    <p:anim calcmode="lin" valueType="num">
                                      <p:cBhvr>
                                        <p:cTn id="113" dur="1000" fill="hold"/>
                                        <p:tgtEl>
                                          <p:spTgt spid="60"/>
                                        </p:tgtEl>
                                        <p:attrNameLst>
                                          <p:attrName>ppt_h</p:attrName>
                                        </p:attrNameLst>
                                      </p:cBhvr>
                                      <p:tavLst>
                                        <p:tav tm="0">
                                          <p:val>
                                            <p:fltVal val="0"/>
                                          </p:val>
                                        </p:tav>
                                        <p:tav tm="100000">
                                          <p:val>
                                            <p:strVal val="#ppt_h"/>
                                          </p:val>
                                        </p:tav>
                                      </p:tavLst>
                                    </p:anim>
                                    <p:animEffect transition="in" filter="fade">
                                      <p:cBhvr>
                                        <p:cTn id="114" dur="1000"/>
                                        <p:tgtEl>
                                          <p:spTgt spid="60"/>
                                        </p:tgtEl>
                                      </p:cBhvr>
                                    </p:animEffect>
                                  </p:childTnLst>
                                </p:cTn>
                              </p:par>
                              <p:par>
                                <p:cTn id="115" presetID="64" presetClass="path" presetSubtype="0" fill="hold" grpId="2" nodeType="withEffect">
                                  <p:stCondLst>
                                    <p:cond delay="200"/>
                                  </p:stCondLst>
                                  <p:childTnLst>
                                    <p:animMotion origin="layout" path="M -2.5E-6 1.7284E-6 L 0.19358 -0.5429 " pathEditMode="relative" rAng="0" ptsTypes="AA">
                                      <p:cBhvr>
                                        <p:cTn id="116" dur="1000" spd="-100000" fill="hold"/>
                                        <p:tgtEl>
                                          <p:spTgt spid="60"/>
                                        </p:tgtEl>
                                        <p:attrNameLst>
                                          <p:attrName>ppt_x</p:attrName>
                                          <p:attrName>ppt_y</p:attrName>
                                        </p:attrNameLst>
                                      </p:cBhvr>
                                      <p:rCtr x="9670" y="-27160"/>
                                    </p:animMotion>
                                  </p:childTnLst>
                                </p:cTn>
                              </p:par>
                            </p:childTnLst>
                          </p:cTn>
                        </p:par>
                        <p:par>
                          <p:cTn id="117" fill="hold">
                            <p:stCondLst>
                              <p:cond delay="1700"/>
                            </p:stCondLst>
                            <p:childTnLst>
                              <p:par>
                                <p:cTn id="118" presetID="10" presetClass="entr" presetSubtype="0" fill="hold" grpId="0" nodeType="afterEffect">
                                  <p:stCondLst>
                                    <p:cond delay="0"/>
                                  </p:stCondLst>
                                  <p:iterate type="lt">
                                    <p:tmPct val="0"/>
                                  </p:iterate>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childTnLst>
                          </p:cTn>
                        </p:par>
                        <p:par>
                          <p:cTn id="121" fill="hold">
                            <p:stCondLst>
                              <p:cond delay="2200"/>
                            </p:stCondLst>
                            <p:childTnLst>
                              <p:par>
                                <p:cTn id="122" presetID="34" presetClass="emph" presetSubtype="0" fill="hold" grpId="1" nodeType="afterEffect">
                                  <p:stCondLst>
                                    <p:cond delay="0"/>
                                  </p:stCondLst>
                                  <p:iterate type="lt">
                                    <p:tmPct val="10000"/>
                                  </p:iterate>
                                  <p:childTnLst>
                                    <p:animMotion origin="layout" path="M 3.33333E-6 -3.45679E-6 L 3.33333E-6 -0.07222 " pathEditMode="relative" rAng="0" ptsTypes="AA">
                                      <p:cBhvr>
                                        <p:cTn id="123" dur="250" accel="50000" decel="50000" autoRev="1" fill="hold">
                                          <p:stCondLst>
                                            <p:cond delay="0"/>
                                          </p:stCondLst>
                                        </p:cTn>
                                        <p:tgtEl>
                                          <p:spTgt spid="45"/>
                                        </p:tgtEl>
                                        <p:attrNameLst>
                                          <p:attrName>ppt_x</p:attrName>
                                          <p:attrName>ppt_y</p:attrName>
                                        </p:attrNameLst>
                                      </p:cBhvr>
                                      <p:rCtr x="0" y="-3611"/>
                                    </p:animMotion>
                                    <p:animRot by="1500000">
                                      <p:cBhvr>
                                        <p:cTn id="124" dur="125" fill="hold">
                                          <p:stCondLst>
                                            <p:cond delay="0"/>
                                          </p:stCondLst>
                                        </p:cTn>
                                        <p:tgtEl>
                                          <p:spTgt spid="45"/>
                                        </p:tgtEl>
                                        <p:attrNameLst>
                                          <p:attrName>r</p:attrName>
                                        </p:attrNameLst>
                                      </p:cBhvr>
                                    </p:animRot>
                                    <p:animRot by="-1500000">
                                      <p:cBhvr>
                                        <p:cTn id="125" dur="125" fill="hold">
                                          <p:stCondLst>
                                            <p:cond delay="125"/>
                                          </p:stCondLst>
                                        </p:cTn>
                                        <p:tgtEl>
                                          <p:spTgt spid="45"/>
                                        </p:tgtEl>
                                        <p:attrNameLst>
                                          <p:attrName>r</p:attrName>
                                        </p:attrNameLst>
                                      </p:cBhvr>
                                    </p:animRot>
                                    <p:animRot by="-1500000">
                                      <p:cBhvr>
                                        <p:cTn id="126" dur="125" fill="hold">
                                          <p:stCondLst>
                                            <p:cond delay="250"/>
                                          </p:stCondLst>
                                        </p:cTn>
                                        <p:tgtEl>
                                          <p:spTgt spid="45"/>
                                        </p:tgtEl>
                                        <p:attrNameLst>
                                          <p:attrName>r</p:attrName>
                                        </p:attrNameLst>
                                      </p:cBhvr>
                                    </p:animRot>
                                    <p:animRot by="1500000">
                                      <p:cBhvr>
                                        <p:cTn id="127" dur="125" fill="hold">
                                          <p:stCondLst>
                                            <p:cond delay="375"/>
                                          </p:stCondLst>
                                        </p:cTn>
                                        <p:tgtEl>
                                          <p:spTgt spid="45"/>
                                        </p:tgtEl>
                                        <p:attrNameLst>
                                          <p:attrName>r</p:attrName>
                                        </p:attrNameLst>
                                      </p:cBhvr>
                                    </p:animRot>
                                  </p:childTnLst>
                                </p:cTn>
                              </p:par>
                            </p:childTnLst>
                          </p:cTn>
                        </p:par>
                        <p:par>
                          <p:cTn id="128" fill="hold">
                            <p:stCondLst>
                              <p:cond delay="2950"/>
                            </p:stCondLst>
                            <p:childTnLst>
                              <p:par>
                                <p:cTn id="129" presetID="10" presetClass="entr" presetSubtype="0" fill="hold" grpId="0" nodeType="after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6</a:t>
            </a:fld>
            <a:endParaRPr lang="zh-CN" altLang="en-US" dirty="0"/>
          </a:p>
        </p:txBody>
      </p:sp>
      <p:grpSp>
        <p:nvGrpSpPr>
          <p:cNvPr id="19" name="组合 32"/>
          <p:cNvGrpSpPr/>
          <p:nvPr/>
        </p:nvGrpSpPr>
        <p:grpSpPr>
          <a:xfrm>
            <a:off x="515257" y="866659"/>
            <a:ext cx="2300907" cy="497423"/>
            <a:chOff x="695368" y="3811490"/>
            <a:chExt cx="2442214" cy="548848"/>
          </a:xfrm>
        </p:grpSpPr>
        <p:grpSp>
          <p:nvGrpSpPr>
            <p:cNvPr id="20" name="组合 33"/>
            <p:cNvGrpSpPr/>
            <p:nvPr/>
          </p:nvGrpSpPr>
          <p:grpSpPr>
            <a:xfrm>
              <a:off x="695368" y="3811490"/>
              <a:ext cx="2442214" cy="548848"/>
              <a:chOff x="4304043" y="1286668"/>
              <a:chExt cx="5445868"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445868"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40"/>
                <a:ext cx="5397980"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Death and region</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701437" y="3949769"/>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a:extLst>
              <a:ext uri="{FF2B5EF4-FFF2-40B4-BE49-F238E27FC236}">
                <a16:creationId xmlns:a16="http://schemas.microsoft.com/office/drawing/2014/main" id="{10042F0F-3080-E348-961E-0CDC3FD7B555}"/>
              </a:ext>
            </a:extLst>
          </p:cNvPr>
          <p:cNvPicPr/>
          <p:nvPr/>
        </p:nvPicPr>
        <p:blipFill rotWithShape="1">
          <a:blip r:embed="rId5" cstate="print">
            <a:extLst>
              <a:ext uri="{28A0092B-C50C-407E-A947-70E740481C1C}">
                <a14:useLocalDpi xmlns:a14="http://schemas.microsoft.com/office/drawing/2010/main" val="0"/>
              </a:ext>
            </a:extLst>
          </a:blip>
          <a:srcRect t="1723" b="2181"/>
          <a:stretch/>
        </p:blipFill>
        <p:spPr bwMode="auto">
          <a:xfrm>
            <a:off x="2517755" y="1563414"/>
            <a:ext cx="5989056" cy="2955972"/>
          </a:xfrm>
          <a:prstGeom prst="rect">
            <a:avLst/>
          </a:prstGeom>
          <a:ln>
            <a:noFill/>
          </a:ln>
          <a:extLst>
            <a:ext uri="{53640926-AAD7-44D8-BBD7-CCE9431645EC}">
              <a14:shadowObscured xmlns:a14="http://schemas.microsoft.com/office/drawing/2010/main"/>
            </a:ext>
          </a:extLst>
        </p:spPr>
      </p:pic>
      <p:sp>
        <p:nvSpPr>
          <p:cNvPr id="42" name="TextBox 25">
            <a:extLst>
              <a:ext uri="{FF2B5EF4-FFF2-40B4-BE49-F238E27FC236}">
                <a16:creationId xmlns:a16="http://schemas.microsoft.com/office/drawing/2014/main" id="{2CF584F5-F205-9E4F-8968-7C3926FBF251}"/>
              </a:ext>
            </a:extLst>
          </p:cNvPr>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2148826628"/>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7</a:t>
            </a:fld>
            <a:endParaRPr lang="zh-CN" altLang="en-US" dirty="0"/>
          </a:p>
        </p:txBody>
      </p:sp>
      <p:grpSp>
        <p:nvGrpSpPr>
          <p:cNvPr id="19" name="组合 32"/>
          <p:cNvGrpSpPr/>
          <p:nvPr/>
        </p:nvGrpSpPr>
        <p:grpSpPr>
          <a:xfrm>
            <a:off x="515257" y="866659"/>
            <a:ext cx="2300907" cy="497423"/>
            <a:chOff x="695368" y="3811490"/>
            <a:chExt cx="2442214" cy="548848"/>
          </a:xfrm>
        </p:grpSpPr>
        <p:grpSp>
          <p:nvGrpSpPr>
            <p:cNvPr id="20" name="组合 33"/>
            <p:cNvGrpSpPr/>
            <p:nvPr/>
          </p:nvGrpSpPr>
          <p:grpSpPr>
            <a:xfrm>
              <a:off x="695368" y="3811490"/>
              <a:ext cx="2442214" cy="548848"/>
              <a:chOff x="4304043" y="1286668"/>
              <a:chExt cx="5445868"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445868"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40"/>
                <a:ext cx="5397980"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Battles and death</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701437" y="3949769"/>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79FD1AFA-BBE4-5D47-BDD6-30EABF31E85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397288" y="1499174"/>
            <a:ext cx="6231455" cy="3165696"/>
          </a:xfrm>
          <a:prstGeom prst="rect">
            <a:avLst/>
          </a:prstGeom>
        </p:spPr>
      </p:pic>
      <p:sp>
        <p:nvSpPr>
          <p:cNvPr id="18" name="TextBox 25">
            <a:extLst>
              <a:ext uri="{FF2B5EF4-FFF2-40B4-BE49-F238E27FC236}">
                <a16:creationId xmlns:a16="http://schemas.microsoft.com/office/drawing/2014/main" id="{ECB2E4F0-AA0E-1546-B3A5-909CC05146A0}"/>
              </a:ext>
            </a:extLst>
          </p:cNvPr>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046802506"/>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8</a:t>
            </a:fld>
            <a:endParaRPr lang="zh-CN" altLang="en-US" dirty="0"/>
          </a:p>
        </p:txBody>
      </p:sp>
      <p:grpSp>
        <p:nvGrpSpPr>
          <p:cNvPr id="19" name="组合 32"/>
          <p:cNvGrpSpPr/>
          <p:nvPr/>
        </p:nvGrpSpPr>
        <p:grpSpPr>
          <a:xfrm>
            <a:off x="515257" y="866659"/>
            <a:ext cx="2300907" cy="497423"/>
            <a:chOff x="695368" y="3811490"/>
            <a:chExt cx="2442214" cy="548848"/>
          </a:xfrm>
        </p:grpSpPr>
        <p:grpSp>
          <p:nvGrpSpPr>
            <p:cNvPr id="20" name="组合 33"/>
            <p:cNvGrpSpPr/>
            <p:nvPr/>
          </p:nvGrpSpPr>
          <p:grpSpPr>
            <a:xfrm>
              <a:off x="695368" y="3811490"/>
              <a:ext cx="2442214" cy="548848"/>
              <a:chOff x="4304043" y="1286668"/>
              <a:chExt cx="5445868"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445868"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40"/>
                <a:ext cx="5397980"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charset="0"/>
                    <a:ea typeface="Arial" charset="0"/>
                    <a:cs typeface="Arial" charset="0"/>
                  </a:rPr>
                  <a:t>Culture and death</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701437" y="3949769"/>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87FC689D-3853-7A48-85AA-3FD2809B193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021511" y="1130360"/>
            <a:ext cx="5587000" cy="3634282"/>
          </a:xfrm>
          <a:prstGeom prst="rect">
            <a:avLst/>
          </a:prstGeom>
        </p:spPr>
      </p:pic>
      <p:sp>
        <p:nvSpPr>
          <p:cNvPr id="26" name="TextBox 25">
            <a:extLst>
              <a:ext uri="{FF2B5EF4-FFF2-40B4-BE49-F238E27FC236}">
                <a16:creationId xmlns:a16="http://schemas.microsoft.com/office/drawing/2014/main" id="{E24E7633-F342-5C4E-9ABE-A78CC89A7171}"/>
              </a:ext>
            </a:extLst>
          </p:cNvPr>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445275457"/>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68" name="TextBox 133"/>
          <p:cNvSpPr txBox="1"/>
          <p:nvPr/>
        </p:nvSpPr>
        <p:spPr>
          <a:xfrm>
            <a:off x="632721" y="170432"/>
            <a:ext cx="285686" cy="400110"/>
          </a:xfrm>
          <a:prstGeom prst="rect">
            <a:avLst/>
          </a:prstGeom>
          <a:noFill/>
        </p:spPr>
        <p:txBody>
          <a:bodyPr wrap="square" rtlCol="0">
            <a:spAutoFit/>
          </a:bodyPr>
          <a:lstStyle/>
          <a:p>
            <a:r>
              <a:rPr lang="en-US" altLang="zh-CN" sz="2000" b="1" dirty="0">
                <a:solidFill>
                  <a:schemeClr val="bg1"/>
                </a:solidFill>
                <a:latin typeface="Watford DB" pitchFamily="2" charset="0"/>
                <a:ea typeface="造字工房劲黑（非商用）常规体" pitchFamily="50" charset="-122"/>
              </a:rPr>
              <a:t>1</a:t>
            </a:r>
            <a:endParaRPr lang="zh-CN" altLang="en-US" sz="2000" b="1" dirty="0">
              <a:solidFill>
                <a:schemeClr val="bg1"/>
              </a:solidFill>
              <a:latin typeface="Watford DB" pitchFamily="2" charset="0"/>
              <a:ea typeface="造字工房劲黑（非商用）常规体" pitchFamily="50" charset="-122"/>
            </a:endParaRPr>
          </a:p>
        </p:txBody>
      </p:sp>
      <p:cxnSp>
        <p:nvCxnSpPr>
          <p:cNvPr id="34" name="直接连接符 56"/>
          <p:cNvCxnSpPr/>
          <p:nvPr/>
        </p:nvCxnSpPr>
        <p:spPr>
          <a:xfrm flipH="1" flipV="1">
            <a:off x="784268" y="2790571"/>
            <a:ext cx="0" cy="1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E1BEBC7A-FD02-486B-81B5-A845787C689C}" type="slidenum">
              <a:rPr lang="zh-CN" altLang="en-US" smtClean="0"/>
              <a:pPr/>
              <a:t>9</a:t>
            </a:fld>
            <a:endParaRPr lang="zh-CN" altLang="en-US" dirty="0"/>
          </a:p>
        </p:txBody>
      </p:sp>
      <p:grpSp>
        <p:nvGrpSpPr>
          <p:cNvPr id="19" name="组合 32"/>
          <p:cNvGrpSpPr/>
          <p:nvPr/>
        </p:nvGrpSpPr>
        <p:grpSpPr>
          <a:xfrm>
            <a:off x="515257" y="866659"/>
            <a:ext cx="2300907" cy="497423"/>
            <a:chOff x="695368" y="3811490"/>
            <a:chExt cx="2442214" cy="548848"/>
          </a:xfrm>
        </p:grpSpPr>
        <p:grpSp>
          <p:nvGrpSpPr>
            <p:cNvPr id="20" name="组合 33"/>
            <p:cNvGrpSpPr/>
            <p:nvPr/>
          </p:nvGrpSpPr>
          <p:grpSpPr>
            <a:xfrm>
              <a:off x="695368" y="3811490"/>
              <a:ext cx="2442214" cy="548848"/>
              <a:chOff x="4304043" y="1286668"/>
              <a:chExt cx="5445868" cy="2757793"/>
            </a:xfrm>
            <a:effectLst>
              <a:outerShdw blurRad="381000" dist="254000" dir="8100000" algn="tr" rotWithShape="0">
                <a:prstClr val="black">
                  <a:alpha val="40000"/>
                </a:prstClr>
              </a:outerShdw>
            </a:effectLst>
          </p:grpSpPr>
          <p:sp>
            <p:nvSpPr>
              <p:cNvPr id="22" name="圆角矩形 21"/>
              <p:cNvSpPr/>
              <p:nvPr/>
            </p:nvSpPr>
            <p:spPr>
              <a:xfrm>
                <a:off x="4304043" y="1286668"/>
                <a:ext cx="5445868"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1" y="1373340"/>
                <a:ext cx="5397980" cy="258444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solidFill>
                      <a:schemeClr val="tx1"/>
                    </a:solidFill>
                    <a:latin typeface="Arial" charset="0"/>
                    <a:ea typeface="Arial" charset="0"/>
                    <a:cs typeface="Arial" charset="0"/>
                  </a:rPr>
                  <a:t>King and battles</a:t>
                </a:r>
                <a:endParaRPr lang="zh-CN" altLang="en-US" dirty="0">
                  <a:solidFill>
                    <a:schemeClr val="tx1"/>
                  </a:solidFill>
                  <a:latin typeface="Arial" charset="0"/>
                  <a:ea typeface="Arial" charset="0"/>
                  <a:cs typeface="Arial" charset="0"/>
                </a:endParaRPr>
              </a:p>
            </p:txBody>
          </p:sp>
        </p:grpSp>
        <p:sp>
          <p:nvSpPr>
            <p:cNvPr id="21" name="椭圆 20"/>
            <p:cNvSpPr/>
            <p:nvPr/>
          </p:nvSpPr>
          <p:spPr>
            <a:xfrm>
              <a:off x="701437" y="3949769"/>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30E71900-90E4-9B45-B274-CE975E5C7781}"/>
              </a:ext>
            </a:extLst>
          </p:cNvPr>
          <p:cNvGrpSpPr/>
          <p:nvPr/>
        </p:nvGrpSpPr>
        <p:grpSpPr>
          <a:xfrm>
            <a:off x="2294485" y="1562018"/>
            <a:ext cx="5339299" cy="3073164"/>
            <a:chOff x="0" y="0"/>
            <a:chExt cx="4117975" cy="2129568"/>
          </a:xfrm>
        </p:grpSpPr>
        <p:pic>
          <p:nvPicPr>
            <p:cNvPr id="26" name="图片 25">
              <a:extLst>
                <a:ext uri="{FF2B5EF4-FFF2-40B4-BE49-F238E27FC236}">
                  <a16:creationId xmlns:a16="http://schemas.microsoft.com/office/drawing/2014/main" id="{2C94159A-A0BB-394F-8A07-524F94B545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4117975" cy="2123440"/>
            </a:xfrm>
            <a:prstGeom prst="rect">
              <a:avLst/>
            </a:prstGeom>
          </p:spPr>
        </p:pic>
        <p:grpSp>
          <p:nvGrpSpPr>
            <p:cNvPr id="27" name="组合 26">
              <a:extLst>
                <a:ext uri="{FF2B5EF4-FFF2-40B4-BE49-F238E27FC236}">
                  <a16:creationId xmlns:a16="http://schemas.microsoft.com/office/drawing/2014/main" id="{4CF08587-6877-C249-A9EC-CC793DDA1CF5}"/>
                </a:ext>
              </a:extLst>
            </p:cNvPr>
            <p:cNvGrpSpPr/>
            <p:nvPr/>
          </p:nvGrpSpPr>
          <p:grpSpPr>
            <a:xfrm>
              <a:off x="1154098" y="159798"/>
              <a:ext cx="1499235" cy="1969770"/>
              <a:chOff x="0" y="0"/>
              <a:chExt cx="1499812" cy="1970355"/>
            </a:xfrm>
          </p:grpSpPr>
          <p:grpSp>
            <p:nvGrpSpPr>
              <p:cNvPr id="29" name="组合 28">
                <a:extLst>
                  <a:ext uri="{FF2B5EF4-FFF2-40B4-BE49-F238E27FC236}">
                    <a16:creationId xmlns:a16="http://schemas.microsoft.com/office/drawing/2014/main" id="{47E77EE9-2E1E-F54B-BD22-2C34C7C16674}"/>
                  </a:ext>
                </a:extLst>
              </p:cNvPr>
              <p:cNvGrpSpPr/>
              <p:nvPr/>
            </p:nvGrpSpPr>
            <p:grpSpPr>
              <a:xfrm>
                <a:off x="0" y="0"/>
                <a:ext cx="1455424" cy="1020445"/>
                <a:chOff x="-4" y="0"/>
                <a:chExt cx="1455424" cy="1020445"/>
              </a:xfrm>
            </p:grpSpPr>
            <p:sp>
              <p:nvSpPr>
                <p:cNvPr id="40" name="文本框 29">
                  <a:extLst>
                    <a:ext uri="{FF2B5EF4-FFF2-40B4-BE49-F238E27FC236}">
                      <a16:creationId xmlns:a16="http://schemas.microsoft.com/office/drawing/2014/main" id="{DC514DF2-8AEC-7D4B-8BBE-C075C526F3E7}"/>
                    </a:ext>
                  </a:extLst>
                </p:cNvPr>
                <p:cNvSpPr txBox="1"/>
                <p:nvPr/>
              </p:nvSpPr>
              <p:spPr>
                <a:xfrm>
                  <a:off x="0" y="488273"/>
                  <a:ext cx="1455420"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Unknown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41" name="组合 40">
                  <a:extLst>
                    <a:ext uri="{FF2B5EF4-FFF2-40B4-BE49-F238E27FC236}">
                      <a16:creationId xmlns:a16="http://schemas.microsoft.com/office/drawing/2014/main" id="{C6C20660-A6F6-644A-9E36-408F2477780D}"/>
                    </a:ext>
                  </a:extLst>
                </p:cNvPr>
                <p:cNvGrpSpPr/>
                <p:nvPr/>
              </p:nvGrpSpPr>
              <p:grpSpPr>
                <a:xfrm>
                  <a:off x="-4" y="0"/>
                  <a:ext cx="1455323" cy="1020445"/>
                  <a:chOff x="-4" y="0"/>
                  <a:chExt cx="1455942" cy="1020933"/>
                </a:xfrm>
              </p:grpSpPr>
              <p:sp>
                <p:nvSpPr>
                  <p:cNvPr id="42" name="文本框 25">
                    <a:extLst>
                      <a:ext uri="{FF2B5EF4-FFF2-40B4-BE49-F238E27FC236}">
                        <a16:creationId xmlns:a16="http://schemas.microsoft.com/office/drawing/2014/main" id="{AE3B7449-FD84-3744-A9DF-96227B300A97}"/>
                      </a:ext>
                    </a:extLst>
                  </p:cNvPr>
                  <p:cNvSpPr txBox="1"/>
                  <p:nvPr/>
                </p:nvSpPr>
                <p:spPr>
                  <a:xfrm>
                    <a:off x="0" y="0"/>
                    <a:ext cx="1269507"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Joffrey/Tommen Baratheon</a:t>
                    </a:r>
                    <a:r>
                      <a:rPr lang="en-US" sz="750">
                        <a:noFill/>
                        <a:effectLst/>
                        <a:latin typeface="Helvetica Neue" panose="02000503000000020004" pitchFamily="2" charset="0"/>
                        <a:ea typeface="DengXian" panose="02010600030101010101" pitchFamily="2" charset="-122"/>
                        <a:cs typeface="Helvetica Neue" panose="02000503000000020004" pitchFamily="2" charset="0"/>
                      </a:rPr>
                      <a:t> n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3" name="文本框 26">
                    <a:extLst>
                      <a:ext uri="{FF2B5EF4-FFF2-40B4-BE49-F238E27FC236}">
                        <a16:creationId xmlns:a16="http://schemas.microsoft.com/office/drawing/2014/main" id="{284F0CEF-F728-1045-8014-EBB5B978C5FC}"/>
                      </a:ext>
                    </a:extLst>
                  </p:cNvPr>
                  <p:cNvSpPr txBox="1"/>
                  <p:nvPr/>
                </p:nvSpPr>
                <p:spPr>
                  <a:xfrm>
                    <a:off x="0" y="115409"/>
                    <a:ext cx="1269365"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Robb Stark</a:t>
                    </a:r>
                    <a:r>
                      <a:rPr lang="en-US" sz="750">
                        <a:noFill/>
                        <a:effectLst/>
                        <a:latin typeface="Helvetica Neue" panose="02000503000000020004" pitchFamily="2" charset="0"/>
                        <a:ea typeface="DengXian" panose="02010600030101010101" pitchFamily="2" charset="-122"/>
                        <a:cs typeface="Helvetica Neue" panose="02000503000000020004" pitchFamily="2" charset="0"/>
                      </a:rPr>
                      <a:t>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4" name="文本框 27">
                    <a:extLst>
                      <a:ext uri="{FF2B5EF4-FFF2-40B4-BE49-F238E27FC236}">
                        <a16:creationId xmlns:a16="http://schemas.microsoft.com/office/drawing/2014/main" id="{2E552D74-A98E-1046-B0D8-18E57C25129B}"/>
                      </a:ext>
                    </a:extLst>
                  </p:cNvPr>
                  <p:cNvSpPr txBox="1"/>
                  <p:nvPr/>
                </p:nvSpPr>
                <p:spPr>
                  <a:xfrm>
                    <a:off x="0" y="248574"/>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Balon/ Euron Greyjoy</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5" name="文本框 28">
                    <a:extLst>
                      <a:ext uri="{FF2B5EF4-FFF2-40B4-BE49-F238E27FC236}">
                        <a16:creationId xmlns:a16="http://schemas.microsoft.com/office/drawing/2014/main" id="{49C22214-98F7-B649-9972-4B7C5EB12570}"/>
                      </a:ext>
                    </a:extLst>
                  </p:cNvPr>
                  <p:cNvSpPr txBox="1"/>
                  <p:nvPr/>
                </p:nvSpPr>
                <p:spPr>
                  <a:xfrm>
                    <a:off x="0" y="363984"/>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Stannis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6" name="文本框 30">
                    <a:extLst>
                      <a:ext uri="{FF2B5EF4-FFF2-40B4-BE49-F238E27FC236}">
                        <a16:creationId xmlns:a16="http://schemas.microsoft.com/office/drawing/2014/main" id="{BF776150-4C07-7142-8AF0-3C79E9DEEDD9}"/>
                      </a:ext>
                    </a:extLst>
                  </p:cNvPr>
                  <p:cNvSpPr txBox="1"/>
                  <p:nvPr/>
                </p:nvSpPr>
                <p:spPr>
                  <a:xfrm>
                    <a:off x="-4" y="612568"/>
                    <a:ext cx="1455420"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Renly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7" name="文本框 31">
                    <a:extLst>
                      <a:ext uri="{FF2B5EF4-FFF2-40B4-BE49-F238E27FC236}">
                        <a16:creationId xmlns:a16="http://schemas.microsoft.com/office/drawing/2014/main" id="{0B737E8B-D3F1-DA4D-8931-6C659149BE85}"/>
                      </a:ext>
                    </a:extLst>
                  </p:cNvPr>
                  <p:cNvSpPr txBox="1"/>
                  <p:nvPr/>
                </p:nvSpPr>
                <p:spPr>
                  <a:xfrm>
                    <a:off x="0" y="727969"/>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Mance Rayder</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grpSp>
          </p:grpSp>
          <p:grpSp>
            <p:nvGrpSpPr>
              <p:cNvPr id="30" name="组合 29">
                <a:extLst>
                  <a:ext uri="{FF2B5EF4-FFF2-40B4-BE49-F238E27FC236}">
                    <a16:creationId xmlns:a16="http://schemas.microsoft.com/office/drawing/2014/main" id="{9724E9B7-DA40-AE40-8ADA-A9275FF2C223}"/>
                  </a:ext>
                </a:extLst>
              </p:cNvPr>
              <p:cNvGrpSpPr/>
              <p:nvPr/>
            </p:nvGrpSpPr>
            <p:grpSpPr>
              <a:xfrm>
                <a:off x="44388" y="949910"/>
                <a:ext cx="1455424" cy="1020445"/>
                <a:chOff x="-4" y="0"/>
                <a:chExt cx="1455424" cy="1020445"/>
              </a:xfrm>
            </p:grpSpPr>
            <p:sp>
              <p:nvSpPr>
                <p:cNvPr id="31" name="文本框 43">
                  <a:extLst>
                    <a:ext uri="{FF2B5EF4-FFF2-40B4-BE49-F238E27FC236}">
                      <a16:creationId xmlns:a16="http://schemas.microsoft.com/office/drawing/2014/main" id="{64D68C61-6C95-954A-B09D-C85327D4BABD}"/>
                    </a:ext>
                  </a:extLst>
                </p:cNvPr>
                <p:cNvSpPr txBox="1"/>
                <p:nvPr/>
              </p:nvSpPr>
              <p:spPr>
                <a:xfrm>
                  <a:off x="0" y="488273"/>
                  <a:ext cx="1455420"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Unknown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grpSp>
              <p:nvGrpSpPr>
                <p:cNvPr id="32" name="组合 31">
                  <a:extLst>
                    <a:ext uri="{FF2B5EF4-FFF2-40B4-BE49-F238E27FC236}">
                      <a16:creationId xmlns:a16="http://schemas.microsoft.com/office/drawing/2014/main" id="{394DB32D-1121-6D45-8FB3-52E0400817F0}"/>
                    </a:ext>
                  </a:extLst>
                </p:cNvPr>
                <p:cNvGrpSpPr/>
                <p:nvPr/>
              </p:nvGrpSpPr>
              <p:grpSpPr>
                <a:xfrm>
                  <a:off x="-4" y="0"/>
                  <a:ext cx="1455323" cy="1020445"/>
                  <a:chOff x="-4" y="0"/>
                  <a:chExt cx="1455942" cy="1020933"/>
                </a:xfrm>
              </p:grpSpPr>
              <p:sp>
                <p:nvSpPr>
                  <p:cNvPr id="33" name="文本框 45">
                    <a:extLst>
                      <a:ext uri="{FF2B5EF4-FFF2-40B4-BE49-F238E27FC236}">
                        <a16:creationId xmlns:a16="http://schemas.microsoft.com/office/drawing/2014/main" id="{375034A8-CE80-2740-9BA9-2C184C6C6C30}"/>
                      </a:ext>
                    </a:extLst>
                  </p:cNvPr>
                  <p:cNvSpPr txBox="1"/>
                  <p:nvPr/>
                </p:nvSpPr>
                <p:spPr>
                  <a:xfrm>
                    <a:off x="0" y="0"/>
                    <a:ext cx="1269507"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Joffrey/Tommen Baratheon</a:t>
                    </a:r>
                    <a:r>
                      <a:rPr lang="en-US" sz="750">
                        <a:noFill/>
                        <a:effectLst/>
                        <a:latin typeface="Helvetica Neue" panose="02000503000000020004" pitchFamily="2" charset="0"/>
                        <a:ea typeface="DengXian" panose="02010600030101010101" pitchFamily="2" charset="-122"/>
                        <a:cs typeface="Helvetica Neue" panose="02000503000000020004" pitchFamily="2" charset="0"/>
                      </a:rPr>
                      <a:t> n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5" name="文本框 46">
                    <a:extLst>
                      <a:ext uri="{FF2B5EF4-FFF2-40B4-BE49-F238E27FC236}">
                        <a16:creationId xmlns:a16="http://schemas.microsoft.com/office/drawing/2014/main" id="{29A99E3A-A0F7-3245-A876-6E40FEE555F5}"/>
                      </a:ext>
                    </a:extLst>
                  </p:cNvPr>
                  <p:cNvSpPr txBox="1"/>
                  <p:nvPr/>
                </p:nvSpPr>
                <p:spPr>
                  <a:xfrm>
                    <a:off x="0" y="115409"/>
                    <a:ext cx="1269365"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dirty="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Robb Stark</a:t>
                    </a:r>
                    <a:r>
                      <a:rPr lang="en-US" sz="750" dirty="0">
                        <a:noFill/>
                        <a:effectLst/>
                        <a:latin typeface="Helvetica Neue" panose="02000503000000020004" pitchFamily="2" charset="0"/>
                        <a:ea typeface="DengXian" panose="02010600030101010101" pitchFamily="2" charset="-122"/>
                        <a:cs typeface="Helvetica Neue" panose="02000503000000020004" pitchFamily="2" charset="0"/>
                      </a:rPr>
                      <a:t> Baratheon</a:t>
                    </a:r>
                    <a:endParaRPr lang="zh-CN" sz="1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6" name="文本框 47">
                    <a:extLst>
                      <a:ext uri="{FF2B5EF4-FFF2-40B4-BE49-F238E27FC236}">
                        <a16:creationId xmlns:a16="http://schemas.microsoft.com/office/drawing/2014/main" id="{F90582FA-9AD2-0E4B-8CDB-3A5BE8FE0DAF}"/>
                      </a:ext>
                    </a:extLst>
                  </p:cNvPr>
                  <p:cNvSpPr txBox="1"/>
                  <p:nvPr/>
                </p:nvSpPr>
                <p:spPr>
                  <a:xfrm>
                    <a:off x="0" y="248574"/>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Balon/ Euron Greyjoy</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7" name="文本框 48">
                    <a:extLst>
                      <a:ext uri="{FF2B5EF4-FFF2-40B4-BE49-F238E27FC236}">
                        <a16:creationId xmlns:a16="http://schemas.microsoft.com/office/drawing/2014/main" id="{00CEA45D-C3A9-314A-9E49-86FC78652867}"/>
                      </a:ext>
                    </a:extLst>
                  </p:cNvPr>
                  <p:cNvSpPr txBox="1"/>
                  <p:nvPr/>
                </p:nvSpPr>
                <p:spPr>
                  <a:xfrm>
                    <a:off x="0" y="363984"/>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Stannis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8" name="文本框 49">
                    <a:extLst>
                      <a:ext uri="{FF2B5EF4-FFF2-40B4-BE49-F238E27FC236}">
                        <a16:creationId xmlns:a16="http://schemas.microsoft.com/office/drawing/2014/main" id="{AB65277F-2318-9A4E-904F-C3A9C39E42BC}"/>
                      </a:ext>
                    </a:extLst>
                  </p:cNvPr>
                  <p:cNvSpPr txBox="1"/>
                  <p:nvPr/>
                </p:nvSpPr>
                <p:spPr>
                  <a:xfrm>
                    <a:off x="-4" y="612568"/>
                    <a:ext cx="1455420" cy="2927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Renly Baratheon</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39" name="文本框 50">
                    <a:extLst>
                      <a:ext uri="{FF2B5EF4-FFF2-40B4-BE49-F238E27FC236}">
                        <a16:creationId xmlns:a16="http://schemas.microsoft.com/office/drawing/2014/main" id="{8FDDB8B0-686D-954F-99CE-9A25376F6CD5}"/>
                      </a:ext>
                    </a:extLst>
                  </p:cNvPr>
                  <p:cNvSpPr txBox="1"/>
                  <p:nvPr/>
                </p:nvSpPr>
                <p:spPr>
                  <a:xfrm>
                    <a:off x="0" y="727969"/>
                    <a:ext cx="1455938" cy="29296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650">
                        <a:solidFill>
                          <a:srgbClr val="000000"/>
                        </a:solidFill>
                        <a:effectLst/>
                        <a:latin typeface="Helvetica Neue" panose="02000503000000020004" pitchFamily="2" charset="0"/>
                        <a:ea typeface="DengXian" panose="02010600030101010101" pitchFamily="2" charset="-122"/>
                        <a:cs typeface="Helvetica Neue" panose="02000503000000020004" pitchFamily="2" charset="0"/>
                      </a:rPr>
                      <a:t>Mance Rayder</a:t>
                    </a:r>
                    <a:endParaRPr lang="zh-CN" sz="1100">
                      <a:effectLst/>
                      <a:latin typeface="DengXian" panose="02010600030101010101" pitchFamily="2" charset="-122"/>
                      <a:ea typeface="DengXian" panose="02010600030101010101" pitchFamily="2" charset="-122"/>
                      <a:cs typeface="Times New Roman" panose="02020603050405020304" pitchFamily="18" charset="0"/>
                    </a:endParaRPr>
                  </a:p>
                </p:txBody>
              </p:sp>
            </p:grpSp>
          </p:grpSp>
        </p:grpSp>
      </p:grpSp>
      <p:sp>
        <p:nvSpPr>
          <p:cNvPr id="48" name="TextBox 25">
            <a:extLst>
              <a:ext uri="{FF2B5EF4-FFF2-40B4-BE49-F238E27FC236}">
                <a16:creationId xmlns:a16="http://schemas.microsoft.com/office/drawing/2014/main" id="{9CE56ADD-DF95-A44D-9358-5508DC292E69}"/>
              </a:ext>
            </a:extLst>
          </p:cNvPr>
          <p:cNvSpPr txBox="1"/>
          <p:nvPr/>
        </p:nvSpPr>
        <p:spPr>
          <a:xfrm>
            <a:off x="1003910" y="209540"/>
            <a:ext cx="2446504"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 altLang="zh-CN" sz="1600" b="1" dirty="0">
                <a:solidFill>
                  <a:srgbClr val="C00000"/>
                </a:solidFill>
                <a:latin typeface="Kozuka Gothic Pro R" pitchFamily="34" charset="-128"/>
                <a:ea typeface="Kozuka Gothic Pro R" pitchFamily="34" charset="-128"/>
              </a:rPr>
              <a:t>The analysis of battles</a:t>
            </a:r>
            <a:endParaRPr lang="zh-CN" altLang="en-US" sz="1600" b="1" dirty="0">
              <a:solidFill>
                <a:srgbClr val="C00000"/>
              </a:solidFill>
              <a:latin typeface="Kozuka Gothic Pro R" pitchFamily="34" charset="-128"/>
              <a:ea typeface="Kozuka Gothic Pro R" pitchFamily="34" charset="-128"/>
            </a:endParaRPr>
          </a:p>
        </p:txBody>
      </p:sp>
    </p:spTree>
    <p:custDataLst>
      <p:tags r:id="rId1"/>
    </p:custDataLst>
    <p:extLst>
      <p:ext uri="{BB962C8B-B14F-4D97-AF65-F5344CB8AC3E}">
        <p14:creationId xmlns:p14="http://schemas.microsoft.com/office/powerpoint/2010/main" val="3573884389"/>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29.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30.xml><?xml version="1.0" encoding="utf-8"?>
<p:tagLst xmlns:a="http://schemas.openxmlformats.org/drawingml/2006/main" xmlns:r="http://schemas.openxmlformats.org/officeDocument/2006/relationships" xmlns:p="http://schemas.openxmlformats.org/presentationml/2006/main">
  <p:tag name="SELECTED" val="True"/>
</p:tagLst>
</file>

<file path=ppt/tags/tag31.xml><?xml version="1.0" encoding="utf-8"?>
<p:tagLst xmlns:a="http://schemas.openxmlformats.org/drawingml/2006/main" xmlns:r="http://schemas.openxmlformats.org/officeDocument/2006/relationships" xmlns:p="http://schemas.openxmlformats.org/presentationml/2006/main">
  <p:tag name="SELECTED" val="True"/>
</p:tagLst>
</file>

<file path=ppt/tags/tag32.xml><?xml version="1.0" encoding="utf-8"?>
<p:tagLst xmlns:a="http://schemas.openxmlformats.org/drawingml/2006/main" xmlns:r="http://schemas.openxmlformats.org/officeDocument/2006/relationships" xmlns:p="http://schemas.openxmlformats.org/presentationml/2006/main">
  <p:tag name="SELECTED" val="True"/>
</p:tagLst>
</file>

<file path=ppt/tags/tag33.xml><?xml version="1.0" encoding="utf-8"?>
<p:tagLst xmlns:a="http://schemas.openxmlformats.org/drawingml/2006/main" xmlns:r="http://schemas.openxmlformats.org/officeDocument/2006/relationships" xmlns:p="http://schemas.openxmlformats.org/presentationml/2006/main">
  <p:tag name="SELECTED" val="True"/>
</p:tagLst>
</file>

<file path=ppt/tags/tag34.xml><?xml version="1.0" encoding="utf-8"?>
<p:tagLst xmlns:a="http://schemas.openxmlformats.org/drawingml/2006/main" xmlns:r="http://schemas.openxmlformats.org/officeDocument/2006/relationships" xmlns:p="http://schemas.openxmlformats.org/presentationml/2006/main">
  <p:tag name="SELECTED" val="True"/>
</p:tagLst>
</file>

<file path=ppt/tags/tag35.xml><?xml version="1.0" encoding="utf-8"?>
<p:tagLst xmlns:a="http://schemas.openxmlformats.org/drawingml/2006/main" xmlns:r="http://schemas.openxmlformats.org/officeDocument/2006/relationships" xmlns:p="http://schemas.openxmlformats.org/presentationml/2006/main">
  <p:tag name="SELECTED" val="True"/>
</p:tagLst>
</file>

<file path=ppt/tags/tag36.xml><?xml version="1.0" encoding="utf-8"?>
<p:tagLst xmlns:a="http://schemas.openxmlformats.org/drawingml/2006/main" xmlns:r="http://schemas.openxmlformats.org/officeDocument/2006/relationships" xmlns:p="http://schemas.openxmlformats.org/presentationml/2006/main">
  <p:tag name="SELECTED" val="True"/>
</p:tagLst>
</file>

<file path=ppt/tags/tag37.xml><?xml version="1.0" encoding="utf-8"?>
<p:tagLst xmlns:a="http://schemas.openxmlformats.org/drawingml/2006/main" xmlns:r="http://schemas.openxmlformats.org/officeDocument/2006/relationships" xmlns:p="http://schemas.openxmlformats.org/presentationml/2006/main">
  <p:tag name="SELECTED" val="True"/>
</p:tagLst>
</file>

<file path=ppt/tags/tag38.xml><?xml version="1.0" encoding="utf-8"?>
<p:tagLst xmlns:a="http://schemas.openxmlformats.org/drawingml/2006/main" xmlns:r="http://schemas.openxmlformats.org/officeDocument/2006/relationships" xmlns:p="http://schemas.openxmlformats.org/presentationml/2006/main">
  <p:tag name="SELECTED" val="True"/>
</p:tagLst>
</file>

<file path=ppt/tags/tag39.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40.xml><?xml version="1.0" encoding="utf-8"?>
<p:tagLst xmlns:a="http://schemas.openxmlformats.org/drawingml/2006/main" xmlns:r="http://schemas.openxmlformats.org/officeDocument/2006/relationships" xmlns:p="http://schemas.openxmlformats.org/presentationml/2006/main">
  <p:tag name="SELECTED" val="True"/>
</p:tagLst>
</file>

<file path=ppt/tags/tag41.xml><?xml version="1.0" encoding="utf-8"?>
<p:tagLst xmlns:a="http://schemas.openxmlformats.org/drawingml/2006/main" xmlns:r="http://schemas.openxmlformats.org/officeDocument/2006/relationships" xmlns:p="http://schemas.openxmlformats.org/presentationml/2006/main">
  <p:tag name="SELECTED" val="True"/>
</p:tagLst>
</file>

<file path=ppt/tags/tag42.xml><?xml version="1.0" encoding="utf-8"?>
<p:tagLst xmlns:a="http://schemas.openxmlformats.org/drawingml/2006/main" xmlns:r="http://schemas.openxmlformats.org/officeDocument/2006/relationships" xmlns:p="http://schemas.openxmlformats.org/presentationml/2006/main">
  <p:tag name="SELECTED" val="True"/>
</p:tagLst>
</file>

<file path=ppt/tags/tag43.xml><?xml version="1.0" encoding="utf-8"?>
<p:tagLst xmlns:a="http://schemas.openxmlformats.org/drawingml/2006/main" xmlns:r="http://schemas.openxmlformats.org/officeDocument/2006/relationships" xmlns:p="http://schemas.openxmlformats.org/presentationml/2006/main">
  <p:tag name="SELECTED" val="True"/>
</p:tagLst>
</file>

<file path=ppt/tags/tag44.xml><?xml version="1.0" encoding="utf-8"?>
<p:tagLst xmlns:a="http://schemas.openxmlformats.org/drawingml/2006/main" xmlns:r="http://schemas.openxmlformats.org/officeDocument/2006/relationships" xmlns:p="http://schemas.openxmlformats.org/presentationml/2006/main">
  <p:tag name="SELECTED" val="True"/>
</p:tagLst>
</file>

<file path=ppt/tags/tag45.xml><?xml version="1.0" encoding="utf-8"?>
<p:tagLst xmlns:a="http://schemas.openxmlformats.org/drawingml/2006/main" xmlns:r="http://schemas.openxmlformats.org/officeDocument/2006/relationships" xmlns:p="http://schemas.openxmlformats.org/presentationml/2006/main">
  <p:tag name="SELECTED" val="True"/>
</p:tagLst>
</file>

<file path=ppt/tags/tag46.xml><?xml version="1.0" encoding="utf-8"?>
<p:tagLst xmlns:a="http://schemas.openxmlformats.org/drawingml/2006/main" xmlns:r="http://schemas.openxmlformats.org/officeDocument/2006/relationships" xmlns:p="http://schemas.openxmlformats.org/presentationml/2006/main">
  <p:tag name="SELECTED" val="True"/>
</p:tagLst>
</file>

<file path=ppt/tags/tag47.xml><?xml version="1.0" encoding="utf-8"?>
<p:tagLst xmlns:a="http://schemas.openxmlformats.org/drawingml/2006/main" xmlns:r="http://schemas.openxmlformats.org/officeDocument/2006/relationships" xmlns:p="http://schemas.openxmlformats.org/presentationml/2006/main">
  <p:tag name="SELECTED" val="True"/>
</p:tagLst>
</file>

<file path=ppt/tags/tag48.xml><?xml version="1.0" encoding="utf-8"?>
<p:tagLst xmlns:a="http://schemas.openxmlformats.org/drawingml/2006/main" xmlns:r="http://schemas.openxmlformats.org/officeDocument/2006/relationships" xmlns:p="http://schemas.openxmlformats.org/presentationml/2006/main">
  <p:tag name="SELECTED" val="True"/>
</p:tagLst>
</file>

<file path=ppt/tags/tag49.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50.xml><?xml version="1.0" encoding="utf-8"?>
<p:tagLst xmlns:a="http://schemas.openxmlformats.org/drawingml/2006/main" xmlns:r="http://schemas.openxmlformats.org/officeDocument/2006/relationships" xmlns:p="http://schemas.openxmlformats.org/presentationml/2006/main">
  <p:tag name="SELECTED" val="True"/>
</p:tagLst>
</file>

<file path=ppt/tags/tag51.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1282</TotalTime>
  <Words>2665</Words>
  <Application>Microsoft Macintosh PowerPoint</Application>
  <PresentationFormat>On-screen Show (16:9)</PresentationFormat>
  <Paragraphs>536</Paragraphs>
  <Slides>52</Slides>
  <Notes>52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DengXian</vt:lpstr>
      <vt:lpstr>Earth</vt:lpstr>
      <vt:lpstr>Kozuka Gothic Pro R</vt:lpstr>
      <vt:lpstr>宋体</vt:lpstr>
      <vt:lpstr>Watford DB</vt:lpstr>
      <vt:lpstr>方正兰亭细黑_GBK</vt:lpstr>
      <vt:lpstr>造字工房俊雅锐宋体验版常规体</vt:lpstr>
      <vt:lpstr>造字工房劲黑（非商用）常规体</vt:lpstr>
      <vt:lpstr>Arial</vt:lpstr>
      <vt:lpstr>Calibri</vt:lpstr>
      <vt:lpstr>Helvetica Neue</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administrator</cp:lastModifiedBy>
  <cp:revision>159</cp:revision>
  <dcterms:created xsi:type="dcterms:W3CDTF">2015-01-23T04:02:45Z</dcterms:created>
  <dcterms:modified xsi:type="dcterms:W3CDTF">2019-04-25T23:36:25Z</dcterms:modified>
</cp:coreProperties>
</file>